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0"/>
  </p:notesMasterIdLst>
  <p:sldIdLst>
    <p:sldId id="257" r:id="rId2"/>
    <p:sldId id="258" r:id="rId3"/>
    <p:sldId id="259" r:id="rId4"/>
    <p:sldId id="264" r:id="rId5"/>
    <p:sldId id="377" r:id="rId6"/>
    <p:sldId id="376" r:id="rId7"/>
    <p:sldId id="285" r:id="rId8"/>
    <p:sldId id="378" r:id="rId9"/>
    <p:sldId id="375" r:id="rId10"/>
    <p:sldId id="394" r:id="rId11"/>
    <p:sldId id="261" r:id="rId12"/>
    <p:sldId id="379" r:id="rId13"/>
    <p:sldId id="382" r:id="rId14"/>
    <p:sldId id="322" r:id="rId15"/>
    <p:sldId id="383" r:id="rId16"/>
    <p:sldId id="384" r:id="rId17"/>
    <p:sldId id="367" r:id="rId18"/>
    <p:sldId id="260" r:id="rId19"/>
    <p:sldId id="388" r:id="rId20"/>
    <p:sldId id="387" r:id="rId21"/>
    <p:sldId id="371" r:id="rId22"/>
    <p:sldId id="389" r:id="rId23"/>
    <p:sldId id="390" r:id="rId24"/>
    <p:sldId id="370" r:id="rId25"/>
    <p:sldId id="391" r:id="rId26"/>
    <p:sldId id="392" r:id="rId27"/>
    <p:sldId id="393" r:id="rId28"/>
    <p:sldId id="263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B1825"/>
    <a:srgbClr val="DB5066"/>
    <a:srgbClr val="FF674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테마 스타일 1 - 강조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테마 스타일 1 - 강조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E8034E78-7F5D-4C2E-B375-FC64B27BC917}" styleName="어두운 스타일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1FECB4D8-DB02-4DC6-A0A2-4F2EBAE1DC90}" styleName="보통 스타일 1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137" autoAdjust="0"/>
    <p:restoredTop sz="91358" autoAdjust="0"/>
  </p:normalViewPr>
  <p:slideViewPr>
    <p:cSldViewPr snapToGrid="0">
      <p:cViewPr varScale="1">
        <p:scale>
          <a:sx n="88" d="100"/>
          <a:sy n="88" d="100"/>
        </p:scale>
        <p:origin x="656" y="1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35A277-792E-2F42-99FE-15265B8DDBE4}" type="datetimeFigureOut">
              <a:rPr kumimoji="1" lang="ko-KR" altLang="en-US" smtClean="0"/>
              <a:t>2020. 2. 16.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17EF5C-035B-8C4B-B7BC-09188DB4BD6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914227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716268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kern="1200" dirty="0">
                <a:solidFill>
                  <a:schemeClr val="tx1"/>
                </a:solidFill>
                <a:latin typeface="+mj-ea"/>
                <a:ea typeface="+mn-ea"/>
                <a:cs typeface="+mn-cs"/>
              </a:rPr>
              <a:t>Manager</a:t>
            </a:r>
            <a:r>
              <a:rPr kumimoji="1" lang="ko-KR" altLang="en-US" sz="1200" b="1" kern="1200" dirty="0">
                <a:solidFill>
                  <a:schemeClr val="tx1"/>
                </a:solidFill>
                <a:latin typeface="+mj-ea"/>
                <a:ea typeface="+mn-ea"/>
                <a:cs typeface="+mn-cs"/>
              </a:rPr>
              <a:t> </a:t>
            </a:r>
            <a:r>
              <a:rPr kumimoji="1" lang="en-US" altLang="ko-KR" sz="1200" b="1" kern="1200" dirty="0">
                <a:solidFill>
                  <a:schemeClr val="tx1"/>
                </a:solidFill>
                <a:latin typeface="+mj-ea"/>
                <a:ea typeface="+mn-ea"/>
                <a:cs typeface="+mn-cs"/>
              </a:rPr>
              <a:t>Terrain</a:t>
            </a:r>
            <a:endParaRPr lang="ko-KR" altLang="en-US" sz="1200" b="1" kern="1200" dirty="0">
              <a:solidFill>
                <a:schemeClr val="tx1"/>
              </a:solidFill>
              <a:latin typeface="+mj-ea"/>
              <a:ea typeface="+mn-ea"/>
              <a:cs typeface="+mn-cs"/>
            </a:endParaRPr>
          </a:p>
          <a:p>
            <a:r>
              <a:rPr kumimoji="1" lang="en-US" altLang="ko-KR" sz="1200" b="1" kern="1200" dirty="0">
                <a:solidFill>
                  <a:schemeClr val="tx1"/>
                </a:solidFill>
                <a:latin typeface="+mj-ea"/>
                <a:ea typeface="+mn-ea"/>
                <a:cs typeface="굴림" pitchFamily="50" charset="-127"/>
              </a:rPr>
              <a:t>Database</a:t>
            </a:r>
          </a:p>
          <a:p>
            <a:r>
              <a:rPr kumimoji="1" lang="en-US" altLang="ko-KR" sz="1200" b="1" kern="1200" dirty="0">
                <a:solidFill>
                  <a:schemeClr val="tx1"/>
                </a:solidFill>
                <a:latin typeface="+mj-ea"/>
                <a:ea typeface="+mn-ea"/>
                <a:cs typeface="굴림" pitchFamily="50" charset="-127"/>
              </a:rPr>
              <a:t>Water</a:t>
            </a:r>
            <a:r>
              <a:rPr kumimoji="1" lang="ko-KR" altLang="en-US" sz="1200" b="1" kern="1200" dirty="0">
                <a:solidFill>
                  <a:schemeClr val="tx1"/>
                </a:solidFill>
                <a:latin typeface="+mj-ea"/>
                <a:ea typeface="+mn-ea"/>
                <a:cs typeface="굴림" pitchFamily="50" charset="-127"/>
              </a:rPr>
              <a:t> </a:t>
            </a:r>
            <a:r>
              <a:rPr kumimoji="1" lang="en-US" altLang="ko-KR" sz="1200" b="1" kern="1200" dirty="0">
                <a:solidFill>
                  <a:schemeClr val="tx1"/>
                </a:solidFill>
                <a:latin typeface="+mj-ea"/>
                <a:ea typeface="+mn-ea"/>
                <a:cs typeface="굴림" pitchFamily="50" charset="-127"/>
              </a:rPr>
              <a:t>Animation</a:t>
            </a: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10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518766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11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670051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12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598066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13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056184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01760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15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561139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16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550042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17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33716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18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6886240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19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594598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9036087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20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843554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21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4543355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22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6338500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23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0161557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24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8711995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25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2694519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26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7557589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27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277992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394914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321940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578803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068588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19383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078283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kern="1200" dirty="0">
                <a:solidFill>
                  <a:schemeClr val="tx1"/>
                </a:solidFill>
                <a:latin typeface="+mj-ea"/>
                <a:ea typeface="+mn-ea"/>
                <a:cs typeface="+mn-cs"/>
              </a:rPr>
              <a:t>Manager</a:t>
            </a:r>
            <a:r>
              <a:rPr kumimoji="1" lang="ko-KR" altLang="en-US" sz="1200" b="1" kern="1200" dirty="0">
                <a:solidFill>
                  <a:schemeClr val="tx1"/>
                </a:solidFill>
                <a:latin typeface="+mj-ea"/>
                <a:ea typeface="+mn-ea"/>
                <a:cs typeface="+mn-cs"/>
              </a:rPr>
              <a:t> </a:t>
            </a:r>
            <a:r>
              <a:rPr kumimoji="1" lang="en-US" altLang="ko-KR" sz="1200" b="1" kern="1200" dirty="0">
                <a:solidFill>
                  <a:schemeClr val="tx1"/>
                </a:solidFill>
                <a:latin typeface="+mj-ea"/>
                <a:ea typeface="+mn-ea"/>
                <a:cs typeface="+mn-cs"/>
              </a:rPr>
              <a:t>Terrain</a:t>
            </a:r>
            <a:endParaRPr lang="ko-KR" altLang="en-US" sz="1200" b="1" kern="1200" dirty="0">
              <a:solidFill>
                <a:schemeClr val="tx1"/>
              </a:solidFill>
              <a:latin typeface="+mj-ea"/>
              <a:ea typeface="+mn-ea"/>
              <a:cs typeface="+mn-cs"/>
            </a:endParaRPr>
          </a:p>
          <a:p>
            <a:r>
              <a:rPr kumimoji="1" lang="en-US" altLang="ko-KR" sz="1200" b="1" kern="1200" dirty="0">
                <a:solidFill>
                  <a:schemeClr val="tx1"/>
                </a:solidFill>
                <a:latin typeface="+mj-ea"/>
                <a:ea typeface="+mn-ea"/>
                <a:cs typeface="굴림" pitchFamily="50" charset="-127"/>
              </a:rPr>
              <a:t>Database</a:t>
            </a:r>
          </a:p>
          <a:p>
            <a:r>
              <a:rPr kumimoji="1" lang="en-US" altLang="ko-KR" sz="1200" b="1" kern="1200" dirty="0">
                <a:solidFill>
                  <a:schemeClr val="tx1"/>
                </a:solidFill>
                <a:latin typeface="+mj-ea"/>
                <a:ea typeface="+mn-ea"/>
                <a:cs typeface="굴림" pitchFamily="50" charset="-127"/>
              </a:rPr>
              <a:t>Water</a:t>
            </a:r>
            <a:r>
              <a:rPr kumimoji="1" lang="ko-KR" altLang="en-US" sz="1200" b="1" kern="1200" dirty="0">
                <a:solidFill>
                  <a:schemeClr val="tx1"/>
                </a:solidFill>
                <a:latin typeface="+mj-ea"/>
                <a:ea typeface="+mn-ea"/>
                <a:cs typeface="굴림" pitchFamily="50" charset="-127"/>
              </a:rPr>
              <a:t> </a:t>
            </a:r>
            <a:r>
              <a:rPr kumimoji="1" lang="en-US" altLang="ko-KR" sz="1200" b="1" kern="1200" dirty="0">
                <a:solidFill>
                  <a:schemeClr val="tx1"/>
                </a:solidFill>
                <a:latin typeface="+mj-ea"/>
                <a:ea typeface="+mn-ea"/>
                <a:cs typeface="굴림" pitchFamily="50" charset="-127"/>
              </a:rPr>
              <a:t>Animation</a:t>
            </a: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381726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C374F-BFB4-4F13-9F88-DED14E8F0234}" type="datetimeFigureOut">
              <a:rPr lang="ko-KR" altLang="en-US" smtClean="0"/>
              <a:pPr/>
              <a:t>2020. 2. 16.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B800B-0E78-4A11-931B-8122B2E4A51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93286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C374F-BFB4-4F13-9F88-DED14E8F0234}" type="datetimeFigureOut">
              <a:rPr lang="ko-KR" altLang="en-US" smtClean="0"/>
              <a:pPr/>
              <a:t>2020. 2. 16.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B800B-0E78-4A11-931B-8122B2E4A51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8944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C374F-BFB4-4F13-9F88-DED14E8F0234}" type="datetimeFigureOut">
              <a:rPr lang="ko-KR" altLang="en-US" smtClean="0"/>
              <a:pPr/>
              <a:t>2020. 2. 16.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B800B-0E78-4A11-931B-8122B2E4A51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69134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C374F-BFB4-4F13-9F88-DED14E8F0234}" type="datetimeFigureOut">
              <a:rPr lang="ko-KR" altLang="en-US" smtClean="0"/>
              <a:pPr/>
              <a:t>2020. 2. 16.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B800B-0E78-4A11-931B-8122B2E4A51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21356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C374F-BFB4-4F13-9F88-DED14E8F0234}" type="datetimeFigureOut">
              <a:rPr lang="ko-KR" altLang="en-US" smtClean="0"/>
              <a:pPr/>
              <a:t>2020. 2. 16.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B800B-0E78-4A11-931B-8122B2E4A51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63252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C374F-BFB4-4F13-9F88-DED14E8F0234}" type="datetimeFigureOut">
              <a:rPr lang="ko-KR" altLang="en-US" smtClean="0"/>
              <a:pPr/>
              <a:t>2020. 2. 16.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B800B-0E78-4A11-931B-8122B2E4A51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24725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C374F-BFB4-4F13-9F88-DED14E8F0234}" type="datetimeFigureOut">
              <a:rPr lang="ko-KR" altLang="en-US" smtClean="0"/>
              <a:pPr/>
              <a:t>2020. 2. 16.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B800B-0E78-4A11-931B-8122B2E4A51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08313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C374F-BFB4-4F13-9F88-DED14E8F0234}" type="datetimeFigureOut">
              <a:rPr lang="ko-KR" altLang="en-US" smtClean="0"/>
              <a:pPr/>
              <a:t>2020. 2. 16.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B800B-0E78-4A11-931B-8122B2E4A51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61046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C374F-BFB4-4F13-9F88-DED14E8F0234}" type="datetimeFigureOut">
              <a:rPr lang="ko-KR" altLang="en-US" smtClean="0"/>
              <a:pPr/>
              <a:t>2020. 2. 16.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B800B-0E78-4A11-931B-8122B2E4A51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4751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C374F-BFB4-4F13-9F88-DED14E8F0234}" type="datetimeFigureOut">
              <a:rPr lang="ko-KR" altLang="en-US" smtClean="0"/>
              <a:pPr/>
              <a:t>2020. 2. 16.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B800B-0E78-4A11-931B-8122B2E4A51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4525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C374F-BFB4-4F13-9F88-DED14E8F0234}" type="datetimeFigureOut">
              <a:rPr lang="ko-KR" altLang="en-US" smtClean="0"/>
              <a:pPr/>
              <a:t>2020. 2. 16.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B800B-0E78-4A11-931B-8122B2E4A51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25187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2/16/20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568901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hyperlink" Target="https://youtu.be/BGeL1tWlY9w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hyperlink" Target="https://youtu.be/BGeL1tWlY9w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/>
        </p:nvSpPr>
        <p:spPr>
          <a:xfrm>
            <a:off x="2710982" y="2991726"/>
            <a:ext cx="67700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+mj-ea"/>
                <a:ea typeface="+mj-ea"/>
              </a:rPr>
              <a:t>191023_ABHD_UnityVR</a:t>
            </a:r>
            <a:endParaRPr lang="ko-KR" altLang="en-US" sz="28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172250" y="3513020"/>
            <a:ext cx="5732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+mj-lt"/>
                <a:ea typeface="HY나무B" pitchFamily="18" charset="-127"/>
              </a:rPr>
              <a:t>A Bad Hair Day</a:t>
            </a:r>
            <a:r>
              <a:rPr lang="en-US" altLang="ko-KR" sz="2000" dirty="0">
                <a:solidFill>
                  <a:schemeClr val="bg1"/>
                </a:solidFill>
                <a:latin typeface="+mj-lt"/>
                <a:ea typeface="HY나무B" pitchFamily="18" charset="-127"/>
              </a:rPr>
              <a:t> –</a:t>
            </a:r>
            <a:r>
              <a:rPr lang="ko-KR" altLang="en-US" sz="2000" dirty="0">
                <a:solidFill>
                  <a:schemeClr val="bg1"/>
                </a:solidFill>
                <a:latin typeface="+mj-lt"/>
                <a:ea typeface="HY나무B" pitchFamily="18" charset="-127"/>
              </a:rPr>
              <a:t> 팀 프로젝트</a:t>
            </a:r>
            <a:endParaRPr lang="en-US" altLang="ko-KR" sz="2000" dirty="0">
              <a:solidFill>
                <a:schemeClr val="bg1"/>
              </a:solidFill>
              <a:latin typeface="+mj-lt"/>
              <a:ea typeface="HY나무B" pitchFamily="18" charset="-127"/>
            </a:endParaRPr>
          </a:p>
        </p:txBody>
      </p:sp>
      <p:cxnSp>
        <p:nvCxnSpPr>
          <p:cNvPr id="36" name="직선 연결선 35"/>
          <p:cNvCxnSpPr/>
          <p:nvPr/>
        </p:nvCxnSpPr>
        <p:spPr>
          <a:xfrm>
            <a:off x="7482851" y="4063436"/>
            <a:ext cx="8546" cy="112632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4585827" y="1534494"/>
            <a:ext cx="8546" cy="112632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3B39DF2-ED36-1B41-9C87-B1F32A492C49}"/>
              </a:ext>
            </a:extLst>
          </p:cNvPr>
          <p:cNvSpPr txBox="1"/>
          <p:nvPr/>
        </p:nvSpPr>
        <p:spPr>
          <a:xfrm>
            <a:off x="10451185" y="6082657"/>
            <a:ext cx="15004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+mj-ea"/>
                <a:ea typeface="+mj-ea"/>
              </a:rPr>
              <a:t>정원석</a:t>
            </a:r>
            <a:endParaRPr lang="ko-KR" altLang="en-US" sz="2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0581692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/>
          <p:cNvSpPr/>
          <p:nvPr/>
        </p:nvSpPr>
        <p:spPr>
          <a:xfrm>
            <a:off x="954199" y="764992"/>
            <a:ext cx="239200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2400" b="1" dirty="0">
                <a:solidFill>
                  <a:schemeClr val="bg1"/>
                </a:solidFill>
              </a:rPr>
              <a:t>개발 범위 </a:t>
            </a:r>
            <a:r>
              <a:rPr lang="en-US" altLang="ko-KR" sz="2000" b="1" dirty="0">
                <a:solidFill>
                  <a:schemeClr val="bg1"/>
                </a:solidFill>
              </a:rPr>
              <a:t>-</a:t>
            </a:r>
            <a:r>
              <a:rPr lang="ko-KR" altLang="en-US" sz="2000" b="1" dirty="0">
                <a:solidFill>
                  <a:schemeClr val="bg1"/>
                </a:solidFill>
              </a:rPr>
              <a:t> </a:t>
            </a:r>
            <a:r>
              <a:rPr lang="en-US" altLang="ko-KR" sz="2000" b="1" dirty="0">
                <a:solidFill>
                  <a:schemeClr val="bg1"/>
                </a:solidFill>
              </a:rPr>
              <a:t>Object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712393" y="894242"/>
            <a:ext cx="163084" cy="163084"/>
          </a:xfrm>
          <a:prstGeom prst="ellipse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8D79B8A-6DA8-9942-82FD-EEE6D03541EE}"/>
              </a:ext>
            </a:extLst>
          </p:cNvPr>
          <p:cNvSpPr txBox="1"/>
          <p:nvPr/>
        </p:nvSpPr>
        <p:spPr>
          <a:xfrm>
            <a:off x="255585" y="229853"/>
            <a:ext cx="2321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+mj-ea"/>
                <a:ea typeface="+mj-ea"/>
              </a:rPr>
              <a:t>1.</a:t>
            </a:r>
            <a:r>
              <a:rPr lang="ko-KR" altLang="en-US" sz="1600" b="1" dirty="0">
                <a:solidFill>
                  <a:schemeClr val="bg1"/>
                </a:solidFill>
                <a:latin typeface="+mj-ea"/>
                <a:ea typeface="+mj-ea"/>
              </a:rPr>
              <a:t>개요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BC29AA0-E13B-664A-A1CC-904E5ED22A56}"/>
              </a:ext>
            </a:extLst>
          </p:cNvPr>
          <p:cNvSpPr/>
          <p:nvPr/>
        </p:nvSpPr>
        <p:spPr>
          <a:xfrm>
            <a:off x="319381" y="1837664"/>
            <a:ext cx="11553238" cy="400852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2800" b="1" dirty="0">
                <a:solidFill>
                  <a:schemeClr val="bg1"/>
                </a:solidFill>
                <a:latin typeface="+mn-ea"/>
                <a:cs typeface="굴림" pitchFamily="50" charset="-127"/>
              </a:rPr>
              <a:t>Sound Object :</a:t>
            </a:r>
            <a:r>
              <a:rPr kumimoji="1" lang="ko-KR" altLang="en-US" sz="2800" b="1" dirty="0">
                <a:solidFill>
                  <a:schemeClr val="bg1"/>
                </a:solidFill>
                <a:latin typeface="+mn-ea"/>
                <a:cs typeface="굴림" pitchFamily="50" charset="-127"/>
              </a:rPr>
              <a:t> </a:t>
            </a:r>
            <a:endParaRPr kumimoji="1" lang="en-US" altLang="ko-KR" sz="2800" b="1" dirty="0">
              <a:solidFill>
                <a:schemeClr val="bg1"/>
              </a:solidFill>
              <a:latin typeface="+mn-ea"/>
              <a:cs typeface="굴림" pitchFamily="50" charset="-127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2000" b="1" dirty="0">
                <a:solidFill>
                  <a:schemeClr val="bg1"/>
                </a:solidFill>
                <a:latin typeface="+mn-ea"/>
                <a:cs typeface="굴림" pitchFamily="50" charset="-127"/>
              </a:rPr>
              <a:t>-</a:t>
            </a:r>
            <a:r>
              <a:rPr kumimoji="1" lang="ko-KR" altLang="en-US" sz="2000" b="1" dirty="0">
                <a:solidFill>
                  <a:schemeClr val="bg1"/>
                </a:solidFill>
                <a:latin typeface="+mn-ea"/>
                <a:cs typeface="굴림" pitchFamily="50" charset="-127"/>
              </a:rPr>
              <a:t> </a:t>
            </a:r>
            <a:r>
              <a:rPr kumimoji="1" lang="en-US" altLang="ko-KR" sz="2000" b="1" dirty="0">
                <a:solidFill>
                  <a:schemeClr val="bg1"/>
                </a:solidFill>
                <a:latin typeface="+mn-ea"/>
                <a:cs typeface="굴림" pitchFamily="50" charset="-127"/>
              </a:rPr>
              <a:t>3D</a:t>
            </a:r>
            <a:r>
              <a:rPr kumimoji="1" lang="ko-KR" altLang="en-US" sz="2000" b="1" dirty="0">
                <a:solidFill>
                  <a:schemeClr val="bg1"/>
                </a:solidFill>
                <a:latin typeface="+mn-ea"/>
                <a:cs typeface="굴림" pitchFamily="50" charset="-127"/>
              </a:rPr>
              <a:t> 음향을 기반으로 물체를 생성 및 정의한다</a:t>
            </a:r>
            <a:r>
              <a:rPr kumimoji="1" lang="en-US" altLang="ko-KR" sz="2000" b="1" dirty="0">
                <a:solidFill>
                  <a:schemeClr val="bg1"/>
                </a:solidFill>
                <a:latin typeface="+mn-ea"/>
                <a:cs typeface="굴림" pitchFamily="50" charset="-127"/>
              </a:rPr>
              <a:t>.</a:t>
            </a:r>
            <a:r>
              <a:rPr kumimoji="1" lang="ko-KR" altLang="en-US" sz="2000" b="1" dirty="0">
                <a:solidFill>
                  <a:schemeClr val="bg1"/>
                </a:solidFill>
                <a:latin typeface="+mn-ea"/>
                <a:cs typeface="굴림" pitchFamily="50" charset="-127"/>
              </a:rPr>
              <a:t> </a:t>
            </a:r>
            <a:endParaRPr kumimoji="1" lang="en-US" altLang="ko-KR" sz="2000" b="1" dirty="0">
              <a:solidFill>
                <a:schemeClr val="bg1"/>
              </a:solidFill>
              <a:latin typeface="+mn-ea"/>
              <a:cs typeface="굴림" pitchFamily="50" charset="-127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endParaRPr lang="en-US" altLang="ko-KR" sz="2800" b="1" dirty="0">
              <a:solidFill>
                <a:schemeClr val="bg1"/>
              </a:solidFill>
              <a:latin typeface="+mn-ea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2800" b="1" dirty="0">
                <a:solidFill>
                  <a:schemeClr val="bg1"/>
                </a:solidFill>
                <a:latin typeface="+mn-ea"/>
              </a:rPr>
              <a:t>Interactable Object</a:t>
            </a:r>
            <a:r>
              <a:rPr lang="ko-KR" altLang="en-US" sz="2800" b="1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2800" b="1" dirty="0">
                <a:solidFill>
                  <a:schemeClr val="bg1"/>
                </a:solidFill>
                <a:latin typeface="+mn-ea"/>
              </a:rPr>
              <a:t>:</a:t>
            </a:r>
            <a:r>
              <a:rPr lang="ko-KR" altLang="en-US" sz="2800" b="1" dirty="0">
                <a:solidFill>
                  <a:schemeClr val="bg1"/>
                </a:solidFill>
                <a:latin typeface="+mn-ea"/>
              </a:rPr>
              <a:t> </a:t>
            </a:r>
            <a:endParaRPr lang="en-US" altLang="ko-KR" sz="2800" b="1" dirty="0">
              <a:solidFill>
                <a:schemeClr val="bg1"/>
              </a:solidFill>
              <a:latin typeface="+mn-ea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2000" b="1" dirty="0">
                <a:solidFill>
                  <a:schemeClr val="bg1"/>
                </a:solidFill>
                <a:latin typeface="+mn-ea"/>
              </a:rPr>
              <a:t>-</a:t>
            </a:r>
            <a:r>
              <a:rPr kumimoji="1" lang="ko-KR" altLang="en-US" sz="2000" b="1" dirty="0">
                <a:solidFill>
                  <a:schemeClr val="bg1"/>
                </a:solidFill>
                <a:latin typeface="+mn-ea"/>
              </a:rPr>
              <a:t> </a:t>
            </a:r>
            <a:r>
              <a:rPr kumimoji="1" lang="en-US" altLang="ko-KR" sz="2000" b="1" dirty="0">
                <a:solidFill>
                  <a:schemeClr val="bg1"/>
                </a:solidFill>
                <a:latin typeface="+mn-ea"/>
              </a:rPr>
              <a:t>3D </a:t>
            </a:r>
            <a:r>
              <a:rPr kumimoji="1" lang="ko-KR" altLang="en-US" sz="2000" b="1" dirty="0">
                <a:solidFill>
                  <a:schemeClr val="bg1"/>
                </a:solidFill>
                <a:latin typeface="+mn-ea"/>
              </a:rPr>
              <a:t>음향을 기반하고 있는 물체와 그렇지 않은 물체를 생성하고</a:t>
            </a:r>
            <a:r>
              <a:rPr kumimoji="1" lang="en-US" altLang="ko-KR" sz="2000" b="1" dirty="0">
                <a:solidFill>
                  <a:schemeClr val="bg1"/>
                </a:solidFill>
                <a:latin typeface="+mn-ea"/>
              </a:rPr>
              <a:t>,</a:t>
            </a:r>
            <a:r>
              <a:rPr kumimoji="1" lang="ko-KR" altLang="en-US" sz="2000" b="1" dirty="0">
                <a:solidFill>
                  <a:schemeClr val="bg1"/>
                </a:solidFill>
                <a:latin typeface="+mn-ea"/>
              </a:rPr>
              <a:t> 사용자와의 상호작용을 정의한다</a:t>
            </a:r>
            <a:r>
              <a:rPr kumimoji="1" lang="en-US" altLang="ko-KR" sz="2000" b="1" dirty="0">
                <a:solidFill>
                  <a:schemeClr val="bg1"/>
                </a:solidFill>
                <a:latin typeface="+mn-ea"/>
              </a:rPr>
              <a:t>.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2000" b="1" dirty="0">
                <a:solidFill>
                  <a:schemeClr val="bg1"/>
                </a:solidFill>
                <a:latin typeface="+mn-ea"/>
              </a:rPr>
              <a:t>-</a:t>
            </a:r>
            <a:r>
              <a:rPr kumimoji="1" lang="ko-KR" altLang="en-US" sz="2000" b="1" dirty="0">
                <a:solidFill>
                  <a:schemeClr val="bg1"/>
                </a:solidFill>
                <a:latin typeface="+mn-ea"/>
              </a:rPr>
              <a:t> 소리를 끄는 기능을 정의한다</a:t>
            </a:r>
            <a:r>
              <a:rPr kumimoji="1" lang="en-US" altLang="ko-KR" sz="2000" b="1" dirty="0">
                <a:solidFill>
                  <a:schemeClr val="bg1"/>
                </a:solidFill>
                <a:latin typeface="+mn-ea"/>
              </a:rPr>
              <a:t>.</a:t>
            </a:r>
            <a:endParaRPr lang="en-US" altLang="ko-KR" sz="3600" b="1" dirty="0">
              <a:solidFill>
                <a:schemeClr val="bg1"/>
              </a:solidFill>
              <a:latin typeface="+mn-ea"/>
            </a:endParaRPr>
          </a:p>
          <a:p>
            <a:pPr marL="457200" lvl="0" indent="-457200" fontAlgn="base"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lang="en-US" altLang="ko-KR" sz="2800" b="1" dirty="0">
              <a:solidFill>
                <a:schemeClr val="bg1"/>
              </a:solidFill>
              <a:latin typeface="+mn-ea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2800" b="1" dirty="0">
                <a:solidFill>
                  <a:schemeClr val="bg1"/>
                </a:solidFill>
                <a:latin typeface="+mn-ea"/>
              </a:rPr>
              <a:t>Non</a:t>
            </a:r>
            <a:r>
              <a:rPr lang="ko-KR" altLang="en-US" sz="2800" b="1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2800" b="1" dirty="0">
                <a:solidFill>
                  <a:schemeClr val="bg1"/>
                </a:solidFill>
                <a:latin typeface="+mn-ea"/>
              </a:rPr>
              <a:t>-</a:t>
            </a:r>
            <a:r>
              <a:rPr lang="ko-KR" altLang="en-US" sz="2800" b="1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2800" b="1" dirty="0">
                <a:solidFill>
                  <a:schemeClr val="bg1"/>
                </a:solidFill>
                <a:latin typeface="+mn-ea"/>
              </a:rPr>
              <a:t>Interactable Object</a:t>
            </a:r>
            <a:r>
              <a:rPr lang="ko-KR" altLang="en-US" sz="2800" b="1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2800" b="1" dirty="0">
                <a:solidFill>
                  <a:schemeClr val="bg1"/>
                </a:solidFill>
                <a:latin typeface="+mn-ea"/>
              </a:rPr>
              <a:t>:</a:t>
            </a:r>
            <a:r>
              <a:rPr lang="ko-KR" altLang="en-US" sz="2800" b="1" dirty="0">
                <a:solidFill>
                  <a:schemeClr val="bg1"/>
                </a:solidFill>
                <a:latin typeface="+mn-ea"/>
              </a:rPr>
              <a:t> </a:t>
            </a:r>
            <a:endParaRPr lang="en-US" altLang="ko-KR" sz="2800" b="1" dirty="0">
              <a:solidFill>
                <a:schemeClr val="bg1"/>
              </a:solidFill>
              <a:latin typeface="+mn-ea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2000" b="1" dirty="0">
                <a:solidFill>
                  <a:schemeClr val="bg1"/>
                </a:solidFill>
                <a:latin typeface="+mn-ea"/>
                <a:cs typeface="굴림" pitchFamily="50" charset="-127"/>
              </a:rPr>
              <a:t>-</a:t>
            </a:r>
            <a:r>
              <a:rPr kumimoji="1" lang="ko-KR" altLang="en-US" sz="2000" b="1" dirty="0">
                <a:solidFill>
                  <a:schemeClr val="bg1"/>
                </a:solidFill>
                <a:latin typeface="+mn-ea"/>
                <a:cs typeface="굴림" pitchFamily="50" charset="-127"/>
              </a:rPr>
              <a:t> 사용자의 행위를 방해하는 요소로 물체를 생성하되</a:t>
            </a:r>
            <a:r>
              <a:rPr kumimoji="1" lang="en-US" altLang="ko-KR" sz="2000" b="1" dirty="0">
                <a:solidFill>
                  <a:schemeClr val="bg1"/>
                </a:solidFill>
                <a:latin typeface="+mn-ea"/>
                <a:cs typeface="굴림" pitchFamily="50" charset="-127"/>
              </a:rPr>
              <a:t>,</a:t>
            </a:r>
            <a:r>
              <a:rPr kumimoji="1" lang="ko-KR" altLang="en-US" sz="2000" b="1" dirty="0">
                <a:solidFill>
                  <a:schemeClr val="bg1"/>
                </a:solidFill>
                <a:latin typeface="+mn-ea"/>
                <a:cs typeface="굴림" pitchFamily="50" charset="-127"/>
              </a:rPr>
              <a:t> 정의하지 않는다</a:t>
            </a:r>
            <a:r>
              <a:rPr kumimoji="1" lang="en-US" altLang="ko-KR" sz="2000" b="1" dirty="0">
                <a:solidFill>
                  <a:schemeClr val="bg1"/>
                </a:solidFill>
                <a:latin typeface="+mn-ea"/>
                <a:cs typeface="굴림" pitchFamily="50" charset="-127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BE957C-92D0-094E-BAD4-A73885BCE4DC}"/>
              </a:ext>
            </a:extLst>
          </p:cNvPr>
          <p:cNvSpPr txBox="1"/>
          <p:nvPr/>
        </p:nvSpPr>
        <p:spPr>
          <a:xfrm>
            <a:off x="7367451" y="329214"/>
            <a:ext cx="45689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+mj-ea"/>
                <a:ea typeface="+mj-ea"/>
              </a:rPr>
              <a:t>게임 소개          개발 환경          본인 역할          </a:t>
            </a:r>
            <a:r>
              <a:rPr lang="ko-KR" altLang="en-US" sz="1200" b="1" u="sng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개발 범위</a:t>
            </a:r>
          </a:p>
        </p:txBody>
      </p:sp>
    </p:spTree>
    <p:extLst>
      <p:ext uri="{BB962C8B-B14F-4D97-AF65-F5344CB8AC3E}">
        <p14:creationId xmlns:p14="http://schemas.microsoft.com/office/powerpoint/2010/main" val="36228935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/>
        </p:nvGrpSpPr>
        <p:grpSpPr>
          <a:xfrm>
            <a:off x="8068497" y="3058112"/>
            <a:ext cx="507502" cy="376397"/>
            <a:chOff x="3497851" y="2488451"/>
            <a:chExt cx="507502" cy="376397"/>
          </a:xfrm>
          <a:solidFill>
            <a:schemeClr val="accent2">
              <a:lumMod val="75000"/>
            </a:schemeClr>
          </a:solidFill>
        </p:grpSpPr>
        <p:sp>
          <p:nvSpPr>
            <p:cNvPr id="16" name="모서리가 둥근 직사각형 15"/>
            <p:cNvSpPr/>
            <p:nvPr/>
          </p:nvSpPr>
          <p:spPr>
            <a:xfrm>
              <a:off x="3497851" y="2488451"/>
              <a:ext cx="313573" cy="11308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17" name="모서리가 둥근 직사각형 16"/>
            <p:cNvSpPr/>
            <p:nvPr/>
          </p:nvSpPr>
          <p:spPr>
            <a:xfrm>
              <a:off x="3497851" y="2620107"/>
              <a:ext cx="313573" cy="11308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18" name="모서리가 둥근 직사각형 17"/>
            <p:cNvSpPr/>
            <p:nvPr/>
          </p:nvSpPr>
          <p:spPr>
            <a:xfrm>
              <a:off x="3497851" y="2751763"/>
              <a:ext cx="313573" cy="11308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19" name="모서리가 둥근 직사각형 18"/>
            <p:cNvSpPr/>
            <p:nvPr/>
          </p:nvSpPr>
          <p:spPr>
            <a:xfrm>
              <a:off x="3845459" y="2488451"/>
              <a:ext cx="159894" cy="11308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20" name="모서리가 둥근 직사각형 19"/>
            <p:cNvSpPr/>
            <p:nvPr/>
          </p:nvSpPr>
          <p:spPr>
            <a:xfrm>
              <a:off x="3845459" y="2620107"/>
              <a:ext cx="159894" cy="11308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33" name="모서리가 둥근 직사각형 32"/>
            <p:cNvSpPr/>
            <p:nvPr/>
          </p:nvSpPr>
          <p:spPr>
            <a:xfrm>
              <a:off x="3845459" y="2751763"/>
              <a:ext cx="159894" cy="11308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8513448" y="3529676"/>
            <a:ext cx="35388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+mj-ea"/>
                <a:ea typeface="+mj-ea"/>
              </a:rPr>
              <a:t>구조 설계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8207780" y="3500364"/>
            <a:ext cx="504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+mj-ea"/>
                <a:ea typeface="+mj-ea"/>
              </a:rPr>
              <a:t>2.</a:t>
            </a:r>
            <a:endParaRPr lang="ko-KR" altLang="en-US" sz="2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cxnSp>
        <p:nvCxnSpPr>
          <p:cNvPr id="39" name="직선 연결선 38"/>
          <p:cNvCxnSpPr/>
          <p:nvPr/>
        </p:nvCxnSpPr>
        <p:spPr>
          <a:xfrm>
            <a:off x="277444" y="3676459"/>
            <a:ext cx="768266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BE921E5-BD28-0740-8BF3-337794CB70D6}"/>
              </a:ext>
            </a:extLst>
          </p:cNvPr>
          <p:cNvSpPr txBox="1"/>
          <p:nvPr/>
        </p:nvSpPr>
        <p:spPr>
          <a:xfrm>
            <a:off x="8426614" y="4033032"/>
            <a:ext cx="2689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+mn-ea"/>
              </a:rPr>
              <a:t>클래스 구조도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21E31A8-A80B-1144-B5AD-714135AAC431}"/>
              </a:ext>
            </a:extLst>
          </p:cNvPr>
          <p:cNvSpPr txBox="1"/>
          <p:nvPr/>
        </p:nvSpPr>
        <p:spPr>
          <a:xfrm>
            <a:off x="8426614" y="4407965"/>
            <a:ext cx="2689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+mn-ea"/>
              </a:rPr>
              <a:t>씬 구조도</a:t>
            </a:r>
          </a:p>
        </p:txBody>
      </p:sp>
    </p:spTree>
    <p:extLst>
      <p:ext uri="{BB962C8B-B14F-4D97-AF65-F5344CB8AC3E}">
        <p14:creationId xmlns:p14="http://schemas.microsoft.com/office/powerpoint/2010/main" val="38529592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직사각형 56">
            <a:extLst>
              <a:ext uri="{FF2B5EF4-FFF2-40B4-BE49-F238E27FC236}">
                <a16:creationId xmlns:a16="http://schemas.microsoft.com/office/drawing/2014/main" id="{409F4222-77F2-3C4F-8B8B-657B75CF2F44}"/>
              </a:ext>
            </a:extLst>
          </p:cNvPr>
          <p:cNvSpPr/>
          <p:nvPr/>
        </p:nvSpPr>
        <p:spPr>
          <a:xfrm>
            <a:off x="5209228" y="1342311"/>
            <a:ext cx="1956426" cy="66205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Game Manager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840F23-E8DD-2746-88F0-E39F9B8DB0F5}"/>
              </a:ext>
            </a:extLst>
          </p:cNvPr>
          <p:cNvSpPr txBox="1"/>
          <p:nvPr/>
        </p:nvSpPr>
        <p:spPr>
          <a:xfrm>
            <a:off x="255585" y="229853"/>
            <a:ext cx="30101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+mj-ea"/>
                <a:ea typeface="+mj-ea"/>
              </a:rPr>
              <a:t>2.</a:t>
            </a:r>
            <a:r>
              <a:rPr lang="ko-KR" altLang="en-US" sz="1600" b="1" dirty="0">
                <a:solidFill>
                  <a:schemeClr val="bg1"/>
                </a:solidFill>
                <a:latin typeface="+mj-ea"/>
                <a:ea typeface="+mj-ea"/>
              </a:rPr>
              <a:t>구조 설계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B4B62565-8EC5-A846-AE75-B78578D0E746}"/>
              </a:ext>
            </a:extLst>
          </p:cNvPr>
          <p:cNvSpPr/>
          <p:nvPr/>
        </p:nvSpPr>
        <p:spPr>
          <a:xfrm>
            <a:off x="954199" y="764992"/>
            <a:ext cx="21691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2400" b="1" dirty="0">
                <a:solidFill>
                  <a:schemeClr val="bg1"/>
                </a:solidFill>
              </a:rPr>
              <a:t>클래스 구조도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70E7EB31-4FC2-BD4A-94F3-CFDC5C53999B}"/>
              </a:ext>
            </a:extLst>
          </p:cNvPr>
          <p:cNvSpPr/>
          <p:nvPr/>
        </p:nvSpPr>
        <p:spPr>
          <a:xfrm>
            <a:off x="712393" y="894242"/>
            <a:ext cx="163084" cy="163084"/>
          </a:xfrm>
          <a:prstGeom prst="ellipse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94F5F724-4E80-9F4D-9A0E-9B29C4A418FF}"/>
              </a:ext>
            </a:extLst>
          </p:cNvPr>
          <p:cNvCxnSpPr>
            <a:stCxn id="57" idx="3"/>
          </p:cNvCxnSpPr>
          <p:nvPr/>
        </p:nvCxnSpPr>
        <p:spPr>
          <a:xfrm>
            <a:off x="7165654" y="1673340"/>
            <a:ext cx="1258418" cy="0"/>
          </a:xfrm>
          <a:prstGeom prst="line">
            <a:avLst/>
          </a:prstGeom>
          <a:ln w="3492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B58BA6B-492F-4245-AF02-98453F8538D2}"/>
              </a:ext>
            </a:extLst>
          </p:cNvPr>
          <p:cNvSpPr/>
          <p:nvPr/>
        </p:nvSpPr>
        <p:spPr>
          <a:xfrm>
            <a:off x="8416067" y="1342311"/>
            <a:ext cx="1956426" cy="66205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Effect Manager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2C55255-BDA1-144C-953F-17C8F593D7E5}"/>
              </a:ext>
            </a:extLst>
          </p:cNvPr>
          <p:cNvSpPr/>
          <p:nvPr/>
        </p:nvSpPr>
        <p:spPr>
          <a:xfrm>
            <a:off x="4967046" y="2790328"/>
            <a:ext cx="2473583" cy="66205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UI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4F501B9-B44C-DB49-A635-1818DD2C43A6}"/>
              </a:ext>
            </a:extLst>
          </p:cNvPr>
          <p:cNvSpPr/>
          <p:nvPr/>
        </p:nvSpPr>
        <p:spPr>
          <a:xfrm>
            <a:off x="1252133" y="2790328"/>
            <a:ext cx="2473583" cy="66205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OVR Player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A8C2B0E-8BC8-8347-AAA3-467B2E4D9DF6}"/>
              </a:ext>
            </a:extLst>
          </p:cNvPr>
          <p:cNvSpPr/>
          <p:nvPr/>
        </p:nvSpPr>
        <p:spPr>
          <a:xfrm>
            <a:off x="8671554" y="2790328"/>
            <a:ext cx="2473583" cy="66205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Item</a:t>
            </a: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E729D61-0FE7-B146-9301-E5AA140CE6AC}"/>
              </a:ext>
            </a:extLst>
          </p:cNvPr>
          <p:cNvCxnSpPr>
            <a:stCxn id="57" idx="2"/>
          </p:cNvCxnSpPr>
          <p:nvPr/>
        </p:nvCxnSpPr>
        <p:spPr>
          <a:xfrm>
            <a:off x="6187441" y="2004369"/>
            <a:ext cx="0" cy="379878"/>
          </a:xfrm>
          <a:prstGeom prst="line">
            <a:avLst/>
          </a:prstGeom>
          <a:ln w="3492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94825C0D-723C-CB49-A9B6-09C4842A0A80}"/>
              </a:ext>
            </a:extLst>
          </p:cNvPr>
          <p:cNvCxnSpPr>
            <a:cxnSpLocks/>
          </p:cNvCxnSpPr>
          <p:nvPr/>
        </p:nvCxnSpPr>
        <p:spPr>
          <a:xfrm>
            <a:off x="2390504" y="2384247"/>
            <a:ext cx="7492022" cy="0"/>
          </a:xfrm>
          <a:prstGeom prst="line">
            <a:avLst/>
          </a:prstGeom>
          <a:ln w="3492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4A725548-8A82-B747-ABE1-D63F1516AA12}"/>
              </a:ext>
            </a:extLst>
          </p:cNvPr>
          <p:cNvCxnSpPr>
            <a:cxnSpLocks/>
          </p:cNvCxnSpPr>
          <p:nvPr/>
        </p:nvCxnSpPr>
        <p:spPr>
          <a:xfrm>
            <a:off x="2405018" y="2384247"/>
            <a:ext cx="0" cy="406081"/>
          </a:xfrm>
          <a:prstGeom prst="line">
            <a:avLst/>
          </a:prstGeom>
          <a:ln w="3492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[R] 44">
            <a:extLst>
              <a:ext uri="{FF2B5EF4-FFF2-40B4-BE49-F238E27FC236}">
                <a16:creationId xmlns:a16="http://schemas.microsoft.com/office/drawing/2014/main" id="{36187A26-6E5B-614C-9C2E-155CDBB42C9A}"/>
              </a:ext>
            </a:extLst>
          </p:cNvPr>
          <p:cNvCxnSpPr>
            <a:cxnSpLocks/>
          </p:cNvCxnSpPr>
          <p:nvPr/>
        </p:nvCxnSpPr>
        <p:spPr>
          <a:xfrm>
            <a:off x="9869463" y="2384247"/>
            <a:ext cx="0" cy="406081"/>
          </a:xfrm>
          <a:prstGeom prst="line">
            <a:avLst/>
          </a:prstGeom>
          <a:ln w="3492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[R] 45">
            <a:extLst>
              <a:ext uri="{FF2B5EF4-FFF2-40B4-BE49-F238E27FC236}">
                <a16:creationId xmlns:a16="http://schemas.microsoft.com/office/drawing/2014/main" id="{786D350F-E975-9143-9097-2FDCCE6ADDF0}"/>
              </a:ext>
            </a:extLst>
          </p:cNvPr>
          <p:cNvCxnSpPr>
            <a:cxnSpLocks/>
          </p:cNvCxnSpPr>
          <p:nvPr/>
        </p:nvCxnSpPr>
        <p:spPr>
          <a:xfrm>
            <a:off x="6181567" y="2384247"/>
            <a:ext cx="0" cy="406081"/>
          </a:xfrm>
          <a:prstGeom prst="line">
            <a:avLst/>
          </a:prstGeom>
          <a:ln w="3492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A37B944F-12E5-0F4F-9B38-EEE9F453D1AE}"/>
              </a:ext>
            </a:extLst>
          </p:cNvPr>
          <p:cNvSpPr/>
          <p:nvPr/>
        </p:nvSpPr>
        <p:spPr>
          <a:xfrm>
            <a:off x="1252133" y="3678970"/>
            <a:ext cx="2473583" cy="469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OVR Camera Rig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B85E118D-6745-374F-BE07-CBEEE9CB8070}"/>
              </a:ext>
            </a:extLst>
          </p:cNvPr>
          <p:cNvSpPr/>
          <p:nvPr/>
        </p:nvSpPr>
        <p:spPr>
          <a:xfrm>
            <a:off x="1261978" y="4375238"/>
            <a:ext cx="2473583" cy="469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OVR Player Controller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2F1C923A-B404-9743-B19E-9CE4557B3DF1}"/>
              </a:ext>
            </a:extLst>
          </p:cNvPr>
          <p:cNvSpPr/>
          <p:nvPr/>
        </p:nvSpPr>
        <p:spPr>
          <a:xfrm>
            <a:off x="1252133" y="5071506"/>
            <a:ext cx="2473583" cy="469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Hand Controller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84EDF4B4-0F16-0044-880A-A4B513B8646B}"/>
              </a:ext>
            </a:extLst>
          </p:cNvPr>
          <p:cNvSpPr/>
          <p:nvPr/>
        </p:nvSpPr>
        <p:spPr>
          <a:xfrm>
            <a:off x="1249099" y="5767774"/>
            <a:ext cx="2473583" cy="469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Etc..</a:t>
            </a: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43778CCE-91D5-4D46-8A60-F0C1DFBFB8B2}"/>
              </a:ext>
            </a:extLst>
          </p:cNvPr>
          <p:cNvSpPr/>
          <p:nvPr/>
        </p:nvSpPr>
        <p:spPr>
          <a:xfrm>
            <a:off x="4970080" y="3678970"/>
            <a:ext cx="2473583" cy="469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Game Status</a:t>
            </a: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86B3A09B-268C-9E4D-B089-ED0F4495088C}"/>
              </a:ext>
            </a:extLst>
          </p:cNvPr>
          <p:cNvSpPr/>
          <p:nvPr/>
        </p:nvSpPr>
        <p:spPr>
          <a:xfrm>
            <a:off x="4979925" y="4375238"/>
            <a:ext cx="2473583" cy="469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Game Info</a:t>
            </a: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01A1D49A-F9D1-6842-936C-9F6CC4B1F127}"/>
              </a:ext>
            </a:extLst>
          </p:cNvPr>
          <p:cNvSpPr/>
          <p:nvPr/>
        </p:nvSpPr>
        <p:spPr>
          <a:xfrm>
            <a:off x="4970080" y="5071506"/>
            <a:ext cx="2473583" cy="469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Dialogue</a:t>
            </a: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322B7333-1E42-7E42-988F-42B5129D4224}"/>
              </a:ext>
            </a:extLst>
          </p:cNvPr>
          <p:cNvSpPr/>
          <p:nvPr/>
        </p:nvSpPr>
        <p:spPr>
          <a:xfrm>
            <a:off x="4967046" y="5767774"/>
            <a:ext cx="2473583" cy="469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Etc..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45244DFB-61ED-FF4D-9FE9-4E5769EB60AA}"/>
              </a:ext>
            </a:extLst>
          </p:cNvPr>
          <p:cNvSpPr/>
          <p:nvPr/>
        </p:nvSpPr>
        <p:spPr>
          <a:xfrm>
            <a:off x="8674588" y="3678970"/>
            <a:ext cx="2473583" cy="469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Sound Item</a:t>
            </a: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90EA7D09-75EC-7846-8F89-0D5102338B30}"/>
              </a:ext>
            </a:extLst>
          </p:cNvPr>
          <p:cNvSpPr/>
          <p:nvPr/>
        </p:nvSpPr>
        <p:spPr>
          <a:xfrm>
            <a:off x="8684433" y="4375238"/>
            <a:ext cx="2473583" cy="469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Interactable Item</a:t>
            </a: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95C0137D-3DC8-3D47-8C8E-411197E76609}"/>
              </a:ext>
            </a:extLst>
          </p:cNvPr>
          <p:cNvSpPr/>
          <p:nvPr/>
        </p:nvSpPr>
        <p:spPr>
          <a:xfrm>
            <a:off x="8674588" y="5071506"/>
            <a:ext cx="2473583" cy="469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Non-Interactable Item</a:t>
            </a:r>
          </a:p>
        </p:txBody>
      </p:sp>
      <p:cxnSp>
        <p:nvCxnSpPr>
          <p:cNvPr id="78" name="직선 연결선[R] 77">
            <a:extLst>
              <a:ext uri="{FF2B5EF4-FFF2-40B4-BE49-F238E27FC236}">
                <a16:creationId xmlns:a16="http://schemas.microsoft.com/office/drawing/2014/main" id="{7B4637EC-7110-D74D-8DF3-DEE6FB87C830}"/>
              </a:ext>
            </a:extLst>
          </p:cNvPr>
          <p:cNvCxnSpPr>
            <a:cxnSpLocks/>
          </p:cNvCxnSpPr>
          <p:nvPr/>
        </p:nvCxnSpPr>
        <p:spPr>
          <a:xfrm>
            <a:off x="2430400" y="3453194"/>
            <a:ext cx="0" cy="225776"/>
          </a:xfrm>
          <a:prstGeom prst="line">
            <a:avLst/>
          </a:prstGeom>
          <a:ln w="3492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[R] 78">
            <a:extLst>
              <a:ext uri="{FF2B5EF4-FFF2-40B4-BE49-F238E27FC236}">
                <a16:creationId xmlns:a16="http://schemas.microsoft.com/office/drawing/2014/main" id="{9C72A945-22D1-9C46-85A5-657B0F988F5A}"/>
              </a:ext>
            </a:extLst>
          </p:cNvPr>
          <p:cNvCxnSpPr>
            <a:cxnSpLocks/>
          </p:cNvCxnSpPr>
          <p:nvPr/>
        </p:nvCxnSpPr>
        <p:spPr>
          <a:xfrm>
            <a:off x="2430400" y="4135774"/>
            <a:ext cx="0" cy="225776"/>
          </a:xfrm>
          <a:prstGeom prst="line">
            <a:avLst/>
          </a:prstGeom>
          <a:ln w="3492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연결선[R] 79">
            <a:extLst>
              <a:ext uri="{FF2B5EF4-FFF2-40B4-BE49-F238E27FC236}">
                <a16:creationId xmlns:a16="http://schemas.microsoft.com/office/drawing/2014/main" id="{8C763D4B-F1CA-F845-9A71-2C4F79FE69B6}"/>
              </a:ext>
            </a:extLst>
          </p:cNvPr>
          <p:cNvCxnSpPr>
            <a:cxnSpLocks/>
          </p:cNvCxnSpPr>
          <p:nvPr/>
        </p:nvCxnSpPr>
        <p:spPr>
          <a:xfrm>
            <a:off x="2430400" y="4844113"/>
            <a:ext cx="0" cy="225776"/>
          </a:xfrm>
          <a:prstGeom prst="line">
            <a:avLst/>
          </a:prstGeom>
          <a:ln w="3492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연결선[R] 80">
            <a:extLst>
              <a:ext uri="{FF2B5EF4-FFF2-40B4-BE49-F238E27FC236}">
                <a16:creationId xmlns:a16="http://schemas.microsoft.com/office/drawing/2014/main" id="{EF25AD2F-EFFC-1C47-BB2C-2BBF2DF93864}"/>
              </a:ext>
            </a:extLst>
          </p:cNvPr>
          <p:cNvCxnSpPr>
            <a:cxnSpLocks/>
          </p:cNvCxnSpPr>
          <p:nvPr/>
        </p:nvCxnSpPr>
        <p:spPr>
          <a:xfrm>
            <a:off x="2417337" y="5552635"/>
            <a:ext cx="0" cy="206063"/>
          </a:xfrm>
          <a:prstGeom prst="line">
            <a:avLst/>
          </a:prstGeom>
          <a:ln w="3492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530C2C10-1257-AE40-BFBC-5A22FE8DA68B}"/>
              </a:ext>
            </a:extLst>
          </p:cNvPr>
          <p:cNvCxnSpPr>
            <a:cxnSpLocks/>
          </p:cNvCxnSpPr>
          <p:nvPr/>
        </p:nvCxnSpPr>
        <p:spPr>
          <a:xfrm>
            <a:off x="9882526" y="3453194"/>
            <a:ext cx="0" cy="225776"/>
          </a:xfrm>
          <a:prstGeom prst="line">
            <a:avLst/>
          </a:prstGeom>
          <a:ln w="3492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연결선[R] 85">
            <a:extLst>
              <a:ext uri="{FF2B5EF4-FFF2-40B4-BE49-F238E27FC236}">
                <a16:creationId xmlns:a16="http://schemas.microsoft.com/office/drawing/2014/main" id="{F933CDBD-9E7F-2046-A80E-4F63E67022D2}"/>
              </a:ext>
            </a:extLst>
          </p:cNvPr>
          <p:cNvCxnSpPr>
            <a:cxnSpLocks/>
          </p:cNvCxnSpPr>
          <p:nvPr/>
        </p:nvCxnSpPr>
        <p:spPr>
          <a:xfrm>
            <a:off x="9882526" y="4135774"/>
            <a:ext cx="0" cy="225776"/>
          </a:xfrm>
          <a:prstGeom prst="line">
            <a:avLst/>
          </a:prstGeom>
          <a:ln w="3492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연결선[R] 86">
            <a:extLst>
              <a:ext uri="{FF2B5EF4-FFF2-40B4-BE49-F238E27FC236}">
                <a16:creationId xmlns:a16="http://schemas.microsoft.com/office/drawing/2014/main" id="{B0AC1A5D-B080-054E-886B-0EB39AC7779C}"/>
              </a:ext>
            </a:extLst>
          </p:cNvPr>
          <p:cNvCxnSpPr>
            <a:cxnSpLocks/>
          </p:cNvCxnSpPr>
          <p:nvPr/>
        </p:nvCxnSpPr>
        <p:spPr>
          <a:xfrm>
            <a:off x="9882526" y="4844113"/>
            <a:ext cx="0" cy="225776"/>
          </a:xfrm>
          <a:prstGeom prst="line">
            <a:avLst/>
          </a:prstGeom>
          <a:ln w="3492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연결선[R] 87">
            <a:extLst>
              <a:ext uri="{FF2B5EF4-FFF2-40B4-BE49-F238E27FC236}">
                <a16:creationId xmlns:a16="http://schemas.microsoft.com/office/drawing/2014/main" id="{1568D21F-4119-924A-95CF-3F8538398497}"/>
              </a:ext>
            </a:extLst>
          </p:cNvPr>
          <p:cNvCxnSpPr>
            <a:cxnSpLocks/>
          </p:cNvCxnSpPr>
          <p:nvPr/>
        </p:nvCxnSpPr>
        <p:spPr>
          <a:xfrm>
            <a:off x="9869463" y="5552635"/>
            <a:ext cx="0" cy="206063"/>
          </a:xfrm>
          <a:prstGeom prst="line">
            <a:avLst/>
          </a:prstGeom>
          <a:ln w="3492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연결선[R] 88">
            <a:extLst>
              <a:ext uri="{FF2B5EF4-FFF2-40B4-BE49-F238E27FC236}">
                <a16:creationId xmlns:a16="http://schemas.microsoft.com/office/drawing/2014/main" id="{6769BD41-FDD8-074B-9EB5-F8839ACC34CD}"/>
              </a:ext>
            </a:extLst>
          </p:cNvPr>
          <p:cNvCxnSpPr>
            <a:cxnSpLocks/>
          </p:cNvCxnSpPr>
          <p:nvPr/>
        </p:nvCxnSpPr>
        <p:spPr>
          <a:xfrm>
            <a:off x="6194937" y="3453194"/>
            <a:ext cx="0" cy="225776"/>
          </a:xfrm>
          <a:prstGeom prst="line">
            <a:avLst/>
          </a:prstGeom>
          <a:ln w="3492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연결선[R] 89">
            <a:extLst>
              <a:ext uri="{FF2B5EF4-FFF2-40B4-BE49-F238E27FC236}">
                <a16:creationId xmlns:a16="http://schemas.microsoft.com/office/drawing/2014/main" id="{D74C3EC7-AEA5-FC40-A3C7-B6D1CC6FA3F6}"/>
              </a:ext>
            </a:extLst>
          </p:cNvPr>
          <p:cNvCxnSpPr>
            <a:cxnSpLocks/>
          </p:cNvCxnSpPr>
          <p:nvPr/>
        </p:nvCxnSpPr>
        <p:spPr>
          <a:xfrm>
            <a:off x="6194937" y="4135774"/>
            <a:ext cx="0" cy="225776"/>
          </a:xfrm>
          <a:prstGeom prst="line">
            <a:avLst/>
          </a:prstGeom>
          <a:ln w="3492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연결선[R] 90">
            <a:extLst>
              <a:ext uri="{FF2B5EF4-FFF2-40B4-BE49-F238E27FC236}">
                <a16:creationId xmlns:a16="http://schemas.microsoft.com/office/drawing/2014/main" id="{1981EBEC-82FB-034A-8DE3-D361A83694A1}"/>
              </a:ext>
            </a:extLst>
          </p:cNvPr>
          <p:cNvCxnSpPr>
            <a:cxnSpLocks/>
          </p:cNvCxnSpPr>
          <p:nvPr/>
        </p:nvCxnSpPr>
        <p:spPr>
          <a:xfrm>
            <a:off x="6194937" y="4844113"/>
            <a:ext cx="0" cy="225776"/>
          </a:xfrm>
          <a:prstGeom prst="line">
            <a:avLst/>
          </a:prstGeom>
          <a:ln w="3492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F71BD4B7-754E-D14F-A985-4BCDD84CD480}"/>
              </a:ext>
            </a:extLst>
          </p:cNvPr>
          <p:cNvSpPr txBox="1"/>
          <p:nvPr/>
        </p:nvSpPr>
        <p:spPr>
          <a:xfrm>
            <a:off x="9301085" y="329214"/>
            <a:ext cx="2404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u="sng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클래스 구조도</a:t>
            </a:r>
            <a:r>
              <a:rPr lang="ko-KR" altLang="en-US" sz="1200" dirty="0">
                <a:solidFill>
                  <a:schemeClr val="bg1"/>
                </a:solidFill>
                <a:latin typeface="+mj-ea"/>
                <a:ea typeface="+mj-ea"/>
              </a:rPr>
              <a:t>          씬 구조도 </a:t>
            </a:r>
          </a:p>
        </p:txBody>
      </p:sp>
      <p:cxnSp>
        <p:nvCxnSpPr>
          <p:cNvPr id="58" name="직선 연결선[R] 57">
            <a:extLst>
              <a:ext uri="{FF2B5EF4-FFF2-40B4-BE49-F238E27FC236}">
                <a16:creationId xmlns:a16="http://schemas.microsoft.com/office/drawing/2014/main" id="{FA473B6F-BA60-9140-B06D-D3DC3B75EB3A}"/>
              </a:ext>
            </a:extLst>
          </p:cNvPr>
          <p:cNvCxnSpPr/>
          <p:nvPr/>
        </p:nvCxnSpPr>
        <p:spPr>
          <a:xfrm>
            <a:off x="3939128" y="1673340"/>
            <a:ext cx="1258418" cy="0"/>
          </a:xfrm>
          <a:prstGeom prst="line">
            <a:avLst/>
          </a:prstGeom>
          <a:ln w="3492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05AFBEC1-DBA4-A34F-AB7D-61FB74CB8343}"/>
              </a:ext>
            </a:extLst>
          </p:cNvPr>
          <p:cNvSpPr/>
          <p:nvPr/>
        </p:nvSpPr>
        <p:spPr>
          <a:xfrm>
            <a:off x="2002204" y="1342311"/>
            <a:ext cx="1956426" cy="66205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Sound Manager</a:t>
            </a: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17BE9944-7125-974F-89A2-C2FE63E75668}"/>
              </a:ext>
            </a:extLst>
          </p:cNvPr>
          <p:cNvSpPr/>
          <p:nvPr/>
        </p:nvSpPr>
        <p:spPr>
          <a:xfrm>
            <a:off x="8684433" y="5767774"/>
            <a:ext cx="2473583" cy="469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Etc..</a:t>
            </a:r>
          </a:p>
        </p:txBody>
      </p:sp>
      <p:cxnSp>
        <p:nvCxnSpPr>
          <p:cNvPr id="72" name="직선 연결선[R] 71">
            <a:extLst>
              <a:ext uri="{FF2B5EF4-FFF2-40B4-BE49-F238E27FC236}">
                <a16:creationId xmlns:a16="http://schemas.microsoft.com/office/drawing/2014/main" id="{00CF39B1-38E5-A843-B602-C1DD59F66ACD}"/>
              </a:ext>
            </a:extLst>
          </p:cNvPr>
          <p:cNvCxnSpPr>
            <a:cxnSpLocks/>
          </p:cNvCxnSpPr>
          <p:nvPr/>
        </p:nvCxnSpPr>
        <p:spPr>
          <a:xfrm>
            <a:off x="6203838" y="5552635"/>
            <a:ext cx="0" cy="206063"/>
          </a:xfrm>
          <a:prstGeom prst="line">
            <a:avLst/>
          </a:prstGeom>
          <a:ln w="3492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2438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직사각형 56">
            <a:extLst>
              <a:ext uri="{FF2B5EF4-FFF2-40B4-BE49-F238E27FC236}">
                <a16:creationId xmlns:a16="http://schemas.microsoft.com/office/drawing/2014/main" id="{409F4222-77F2-3C4F-8B8B-657B75CF2F44}"/>
              </a:ext>
            </a:extLst>
          </p:cNvPr>
          <p:cNvSpPr/>
          <p:nvPr/>
        </p:nvSpPr>
        <p:spPr>
          <a:xfrm>
            <a:off x="4724108" y="1786448"/>
            <a:ext cx="2743783" cy="120494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Game Manager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840F23-E8DD-2746-88F0-E39F9B8DB0F5}"/>
              </a:ext>
            </a:extLst>
          </p:cNvPr>
          <p:cNvSpPr txBox="1"/>
          <p:nvPr/>
        </p:nvSpPr>
        <p:spPr>
          <a:xfrm>
            <a:off x="255585" y="229853"/>
            <a:ext cx="30101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+mj-ea"/>
                <a:ea typeface="+mj-ea"/>
              </a:rPr>
              <a:t>2.</a:t>
            </a:r>
            <a:r>
              <a:rPr lang="ko-KR" altLang="en-US" sz="1600" b="1" dirty="0">
                <a:solidFill>
                  <a:schemeClr val="bg1"/>
                </a:solidFill>
                <a:latin typeface="+mj-ea"/>
                <a:ea typeface="+mj-ea"/>
              </a:rPr>
              <a:t>구조 설계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B4B62565-8EC5-A846-AE75-B78578D0E746}"/>
              </a:ext>
            </a:extLst>
          </p:cNvPr>
          <p:cNvSpPr/>
          <p:nvPr/>
        </p:nvSpPr>
        <p:spPr>
          <a:xfrm>
            <a:off x="954199" y="764992"/>
            <a:ext cx="21691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2400" b="1" dirty="0">
                <a:solidFill>
                  <a:schemeClr val="bg1"/>
                </a:solidFill>
              </a:rPr>
              <a:t>클래스 구조도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70E7EB31-4FC2-BD4A-94F3-CFDC5C53999B}"/>
              </a:ext>
            </a:extLst>
          </p:cNvPr>
          <p:cNvSpPr/>
          <p:nvPr/>
        </p:nvSpPr>
        <p:spPr>
          <a:xfrm>
            <a:off x="712393" y="894242"/>
            <a:ext cx="163084" cy="163084"/>
          </a:xfrm>
          <a:prstGeom prst="ellipse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94F5F724-4E80-9F4D-9A0E-9B29C4A418FF}"/>
              </a:ext>
            </a:extLst>
          </p:cNvPr>
          <p:cNvCxnSpPr>
            <a:cxnSpLocks/>
          </p:cNvCxnSpPr>
          <p:nvPr/>
        </p:nvCxnSpPr>
        <p:spPr>
          <a:xfrm>
            <a:off x="7467891" y="2117477"/>
            <a:ext cx="463056" cy="0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B58BA6B-492F-4245-AF02-98453F8538D2}"/>
              </a:ext>
            </a:extLst>
          </p:cNvPr>
          <p:cNvSpPr/>
          <p:nvPr/>
        </p:nvSpPr>
        <p:spPr>
          <a:xfrm>
            <a:off x="7930947" y="1786448"/>
            <a:ext cx="2743783" cy="120494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Dialogue Manager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F71BD4B7-754E-D14F-A985-4BCDD84CD480}"/>
              </a:ext>
            </a:extLst>
          </p:cNvPr>
          <p:cNvSpPr txBox="1"/>
          <p:nvPr/>
        </p:nvSpPr>
        <p:spPr>
          <a:xfrm>
            <a:off x="9301085" y="329214"/>
            <a:ext cx="2404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u="sng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클래스 구조도</a:t>
            </a:r>
            <a:r>
              <a:rPr lang="ko-KR" altLang="en-US" sz="1200" dirty="0">
                <a:solidFill>
                  <a:schemeClr val="bg1"/>
                </a:solidFill>
                <a:latin typeface="+mj-ea"/>
                <a:ea typeface="+mj-ea"/>
              </a:rPr>
              <a:t>          씬 구조도 </a:t>
            </a:r>
          </a:p>
        </p:txBody>
      </p:sp>
      <p:cxnSp>
        <p:nvCxnSpPr>
          <p:cNvPr id="58" name="직선 연결선[R] 57">
            <a:extLst>
              <a:ext uri="{FF2B5EF4-FFF2-40B4-BE49-F238E27FC236}">
                <a16:creationId xmlns:a16="http://schemas.microsoft.com/office/drawing/2014/main" id="{FA473B6F-BA60-9140-B06D-D3DC3B75EB3A}"/>
              </a:ext>
            </a:extLst>
          </p:cNvPr>
          <p:cNvCxnSpPr>
            <a:cxnSpLocks/>
          </p:cNvCxnSpPr>
          <p:nvPr/>
        </p:nvCxnSpPr>
        <p:spPr>
          <a:xfrm>
            <a:off x="4241365" y="2117477"/>
            <a:ext cx="482743" cy="0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05AFBEC1-DBA4-A34F-AB7D-61FB74CB8343}"/>
              </a:ext>
            </a:extLst>
          </p:cNvPr>
          <p:cNvSpPr/>
          <p:nvPr/>
        </p:nvSpPr>
        <p:spPr>
          <a:xfrm>
            <a:off x="1517084" y="1786448"/>
            <a:ext cx="2743783" cy="120494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Sound Manager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6F9E7708-2647-3145-ADE3-122564F65EAC}"/>
              </a:ext>
            </a:extLst>
          </p:cNvPr>
          <p:cNvSpPr/>
          <p:nvPr/>
        </p:nvSpPr>
        <p:spPr>
          <a:xfrm>
            <a:off x="1517084" y="3616501"/>
            <a:ext cx="2743783" cy="180458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+mn-ea"/>
              </a:rPr>
              <a:t>게임에 사용되는 모든 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Sound</a:t>
            </a:r>
            <a:r>
              <a:rPr lang="ko-KR" altLang="en-US" dirty="0" err="1">
                <a:solidFill>
                  <a:schemeClr val="bg1"/>
                </a:solidFill>
                <a:latin typeface="+mn-ea"/>
              </a:rPr>
              <a:t>를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 보관하고 출력하는 기능을 담당한다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39F01C2C-1D47-8849-B2B2-043ABA89C648}"/>
              </a:ext>
            </a:extLst>
          </p:cNvPr>
          <p:cNvSpPr/>
          <p:nvPr/>
        </p:nvSpPr>
        <p:spPr>
          <a:xfrm>
            <a:off x="4719753" y="3616500"/>
            <a:ext cx="2743783" cy="23532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+mn-ea"/>
              </a:rPr>
              <a:t>게임에 대한 전체적인 </a:t>
            </a:r>
            <a:endParaRPr lang="en-US" altLang="ko-KR" dirty="0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+mn-ea"/>
              </a:rPr>
              <a:t>흐름을 담당한다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.</a:t>
            </a:r>
          </a:p>
          <a:p>
            <a:pPr algn="ctr"/>
            <a:endParaRPr lang="en-US" altLang="ko-KR" sz="90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buFontTx/>
              <a:buChar char="-"/>
            </a:pPr>
            <a:r>
              <a:rPr lang="en-US" altLang="ko-KR" dirty="0">
                <a:solidFill>
                  <a:schemeClr val="bg1"/>
                </a:solidFill>
                <a:latin typeface="+mn-ea"/>
              </a:rPr>
              <a:t>Scene</a:t>
            </a:r>
          </a:p>
          <a:p>
            <a:pPr marL="285750" indent="-285750">
              <a:buFontTx/>
              <a:buChar char="-"/>
            </a:pPr>
            <a:r>
              <a:rPr lang="en-US" altLang="ko-KR" dirty="0">
                <a:solidFill>
                  <a:schemeClr val="bg1"/>
                </a:solidFill>
                <a:latin typeface="+mn-ea"/>
              </a:rPr>
              <a:t>Fade In &amp; Out</a:t>
            </a:r>
          </a:p>
          <a:p>
            <a:pPr marL="285750" indent="-285750">
              <a:buFontTx/>
              <a:buChar char="-"/>
            </a:pPr>
            <a:r>
              <a:rPr lang="en-US" altLang="ko-KR" dirty="0">
                <a:solidFill>
                  <a:schemeClr val="bg1"/>
                </a:solidFill>
                <a:latin typeface="+mn-ea"/>
              </a:rPr>
              <a:t>Timer UI</a:t>
            </a:r>
          </a:p>
          <a:p>
            <a:pPr marL="285750" indent="-285750">
              <a:buFontTx/>
              <a:buChar char="-"/>
            </a:pPr>
            <a:r>
              <a:rPr lang="en-US" altLang="ko-KR" dirty="0">
                <a:solidFill>
                  <a:schemeClr val="bg1"/>
                </a:solidFill>
                <a:latin typeface="+mn-ea"/>
              </a:rPr>
              <a:t>Story Image</a:t>
            </a: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CCF68AFB-6C3C-434C-8377-EE41CA4EE16E}"/>
              </a:ext>
            </a:extLst>
          </p:cNvPr>
          <p:cNvSpPr/>
          <p:nvPr/>
        </p:nvSpPr>
        <p:spPr>
          <a:xfrm>
            <a:off x="7930947" y="3616501"/>
            <a:ext cx="2743783" cy="180458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+mn-ea"/>
              </a:rPr>
              <a:t>게임에 등장하는 모든 대화와 그에 상응하는 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Image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 출력 기능을 담당한다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4E1A7C1F-F73F-564D-B981-25BF218E77BA}"/>
              </a:ext>
            </a:extLst>
          </p:cNvPr>
          <p:cNvCxnSpPr>
            <a:cxnSpLocks/>
            <a:stCxn id="60" idx="2"/>
          </p:cNvCxnSpPr>
          <p:nvPr/>
        </p:nvCxnSpPr>
        <p:spPr>
          <a:xfrm>
            <a:off x="2888976" y="2991394"/>
            <a:ext cx="0" cy="875213"/>
          </a:xfrm>
          <a:prstGeom prst="straightConnector1">
            <a:avLst/>
          </a:prstGeom>
          <a:ln w="508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633F9D31-C78F-D94B-9404-943FBD2FBBF5}"/>
              </a:ext>
            </a:extLst>
          </p:cNvPr>
          <p:cNvCxnSpPr>
            <a:cxnSpLocks/>
          </p:cNvCxnSpPr>
          <p:nvPr/>
        </p:nvCxnSpPr>
        <p:spPr>
          <a:xfrm>
            <a:off x="6096000" y="2991394"/>
            <a:ext cx="0" cy="875213"/>
          </a:xfrm>
          <a:prstGeom prst="straightConnector1">
            <a:avLst/>
          </a:prstGeom>
          <a:ln w="508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19832E0E-02C3-A646-8281-49F5BA8EE7D0}"/>
              </a:ext>
            </a:extLst>
          </p:cNvPr>
          <p:cNvCxnSpPr>
            <a:cxnSpLocks/>
          </p:cNvCxnSpPr>
          <p:nvPr/>
        </p:nvCxnSpPr>
        <p:spPr>
          <a:xfrm>
            <a:off x="9327098" y="2991394"/>
            <a:ext cx="0" cy="875213"/>
          </a:xfrm>
          <a:prstGeom prst="straightConnector1">
            <a:avLst/>
          </a:prstGeom>
          <a:ln w="508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8823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직사각형 56">
            <a:extLst>
              <a:ext uri="{FF2B5EF4-FFF2-40B4-BE49-F238E27FC236}">
                <a16:creationId xmlns:a16="http://schemas.microsoft.com/office/drawing/2014/main" id="{409F4222-77F2-3C4F-8B8B-657B75CF2F44}"/>
              </a:ext>
            </a:extLst>
          </p:cNvPr>
          <p:cNvSpPr/>
          <p:nvPr/>
        </p:nvSpPr>
        <p:spPr>
          <a:xfrm>
            <a:off x="5209228" y="1342311"/>
            <a:ext cx="1956426" cy="66205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Game Manager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840F23-E8DD-2746-88F0-E39F9B8DB0F5}"/>
              </a:ext>
            </a:extLst>
          </p:cNvPr>
          <p:cNvSpPr txBox="1"/>
          <p:nvPr/>
        </p:nvSpPr>
        <p:spPr>
          <a:xfrm>
            <a:off x="255585" y="229853"/>
            <a:ext cx="30101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+mj-ea"/>
                <a:ea typeface="+mj-ea"/>
              </a:rPr>
              <a:t>2.</a:t>
            </a:r>
            <a:r>
              <a:rPr lang="ko-KR" altLang="en-US" sz="1600" b="1" dirty="0">
                <a:solidFill>
                  <a:schemeClr val="bg1"/>
                </a:solidFill>
                <a:latin typeface="+mj-ea"/>
                <a:ea typeface="+mj-ea"/>
              </a:rPr>
              <a:t>구조 설계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B4B62565-8EC5-A846-AE75-B78578D0E746}"/>
              </a:ext>
            </a:extLst>
          </p:cNvPr>
          <p:cNvSpPr/>
          <p:nvPr/>
        </p:nvSpPr>
        <p:spPr>
          <a:xfrm>
            <a:off x="954199" y="764992"/>
            <a:ext cx="21691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2400" b="1" dirty="0">
                <a:solidFill>
                  <a:schemeClr val="bg1"/>
                </a:solidFill>
              </a:rPr>
              <a:t>클래스 구조도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70E7EB31-4FC2-BD4A-94F3-CFDC5C53999B}"/>
              </a:ext>
            </a:extLst>
          </p:cNvPr>
          <p:cNvSpPr/>
          <p:nvPr/>
        </p:nvSpPr>
        <p:spPr>
          <a:xfrm>
            <a:off x="712393" y="894242"/>
            <a:ext cx="163084" cy="163084"/>
          </a:xfrm>
          <a:prstGeom prst="ellipse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94F5F724-4E80-9F4D-9A0E-9B29C4A418FF}"/>
              </a:ext>
            </a:extLst>
          </p:cNvPr>
          <p:cNvCxnSpPr>
            <a:stCxn id="57" idx="3"/>
          </p:cNvCxnSpPr>
          <p:nvPr/>
        </p:nvCxnSpPr>
        <p:spPr>
          <a:xfrm>
            <a:off x="7165654" y="1673340"/>
            <a:ext cx="1258418" cy="0"/>
          </a:xfrm>
          <a:prstGeom prst="line">
            <a:avLst/>
          </a:prstGeom>
          <a:ln w="3492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B58BA6B-492F-4245-AF02-98453F8538D2}"/>
              </a:ext>
            </a:extLst>
          </p:cNvPr>
          <p:cNvSpPr/>
          <p:nvPr/>
        </p:nvSpPr>
        <p:spPr>
          <a:xfrm>
            <a:off x="8416067" y="1342311"/>
            <a:ext cx="1956426" cy="66205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Dialogue Manager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2C55255-BDA1-144C-953F-17C8F593D7E5}"/>
              </a:ext>
            </a:extLst>
          </p:cNvPr>
          <p:cNvSpPr/>
          <p:nvPr/>
        </p:nvSpPr>
        <p:spPr>
          <a:xfrm>
            <a:off x="4967046" y="2790328"/>
            <a:ext cx="2473583" cy="66205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UI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4F501B9-B44C-DB49-A635-1818DD2C43A6}"/>
              </a:ext>
            </a:extLst>
          </p:cNvPr>
          <p:cNvSpPr/>
          <p:nvPr/>
        </p:nvSpPr>
        <p:spPr>
          <a:xfrm>
            <a:off x="1252133" y="2790328"/>
            <a:ext cx="2473583" cy="66205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OVR Player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A8C2B0E-8BC8-8347-AAA3-467B2E4D9DF6}"/>
              </a:ext>
            </a:extLst>
          </p:cNvPr>
          <p:cNvSpPr/>
          <p:nvPr/>
        </p:nvSpPr>
        <p:spPr>
          <a:xfrm>
            <a:off x="8671554" y="2790328"/>
            <a:ext cx="2473583" cy="66205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Item</a:t>
            </a: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E729D61-0FE7-B146-9301-E5AA140CE6AC}"/>
              </a:ext>
            </a:extLst>
          </p:cNvPr>
          <p:cNvCxnSpPr>
            <a:stCxn id="57" idx="2"/>
          </p:cNvCxnSpPr>
          <p:nvPr/>
        </p:nvCxnSpPr>
        <p:spPr>
          <a:xfrm>
            <a:off x="6187441" y="2004369"/>
            <a:ext cx="0" cy="379878"/>
          </a:xfrm>
          <a:prstGeom prst="line">
            <a:avLst/>
          </a:prstGeom>
          <a:ln w="3492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94825C0D-723C-CB49-A9B6-09C4842A0A80}"/>
              </a:ext>
            </a:extLst>
          </p:cNvPr>
          <p:cNvCxnSpPr>
            <a:cxnSpLocks/>
          </p:cNvCxnSpPr>
          <p:nvPr/>
        </p:nvCxnSpPr>
        <p:spPr>
          <a:xfrm>
            <a:off x="2390504" y="2384247"/>
            <a:ext cx="7492022" cy="0"/>
          </a:xfrm>
          <a:prstGeom prst="line">
            <a:avLst/>
          </a:prstGeom>
          <a:ln w="3492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4A725548-8A82-B747-ABE1-D63F1516AA12}"/>
              </a:ext>
            </a:extLst>
          </p:cNvPr>
          <p:cNvCxnSpPr>
            <a:cxnSpLocks/>
          </p:cNvCxnSpPr>
          <p:nvPr/>
        </p:nvCxnSpPr>
        <p:spPr>
          <a:xfrm>
            <a:off x="2405018" y="2384247"/>
            <a:ext cx="0" cy="406081"/>
          </a:xfrm>
          <a:prstGeom prst="line">
            <a:avLst/>
          </a:prstGeom>
          <a:ln w="3492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[R] 44">
            <a:extLst>
              <a:ext uri="{FF2B5EF4-FFF2-40B4-BE49-F238E27FC236}">
                <a16:creationId xmlns:a16="http://schemas.microsoft.com/office/drawing/2014/main" id="{36187A26-6E5B-614C-9C2E-155CDBB42C9A}"/>
              </a:ext>
            </a:extLst>
          </p:cNvPr>
          <p:cNvCxnSpPr>
            <a:cxnSpLocks/>
          </p:cNvCxnSpPr>
          <p:nvPr/>
        </p:nvCxnSpPr>
        <p:spPr>
          <a:xfrm>
            <a:off x="9869463" y="2384247"/>
            <a:ext cx="0" cy="406081"/>
          </a:xfrm>
          <a:prstGeom prst="line">
            <a:avLst/>
          </a:prstGeom>
          <a:ln w="3492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[R] 45">
            <a:extLst>
              <a:ext uri="{FF2B5EF4-FFF2-40B4-BE49-F238E27FC236}">
                <a16:creationId xmlns:a16="http://schemas.microsoft.com/office/drawing/2014/main" id="{786D350F-E975-9143-9097-2FDCCE6ADDF0}"/>
              </a:ext>
            </a:extLst>
          </p:cNvPr>
          <p:cNvCxnSpPr>
            <a:cxnSpLocks/>
          </p:cNvCxnSpPr>
          <p:nvPr/>
        </p:nvCxnSpPr>
        <p:spPr>
          <a:xfrm>
            <a:off x="6181567" y="2384247"/>
            <a:ext cx="0" cy="406081"/>
          </a:xfrm>
          <a:prstGeom prst="line">
            <a:avLst/>
          </a:prstGeom>
          <a:ln w="3492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A37B944F-12E5-0F4F-9B38-EEE9F453D1AE}"/>
              </a:ext>
            </a:extLst>
          </p:cNvPr>
          <p:cNvSpPr/>
          <p:nvPr/>
        </p:nvSpPr>
        <p:spPr>
          <a:xfrm>
            <a:off x="1252133" y="3678970"/>
            <a:ext cx="2473583" cy="469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OVR Camera Rig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B85E118D-6745-374F-BE07-CBEEE9CB8070}"/>
              </a:ext>
            </a:extLst>
          </p:cNvPr>
          <p:cNvSpPr/>
          <p:nvPr/>
        </p:nvSpPr>
        <p:spPr>
          <a:xfrm>
            <a:off x="1261978" y="4375238"/>
            <a:ext cx="2473583" cy="469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OVR Player Controller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2F1C923A-B404-9743-B19E-9CE4557B3DF1}"/>
              </a:ext>
            </a:extLst>
          </p:cNvPr>
          <p:cNvSpPr/>
          <p:nvPr/>
        </p:nvSpPr>
        <p:spPr>
          <a:xfrm>
            <a:off x="1252133" y="5071506"/>
            <a:ext cx="2473583" cy="469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Hand Controller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84EDF4B4-0F16-0044-880A-A4B513B8646B}"/>
              </a:ext>
            </a:extLst>
          </p:cNvPr>
          <p:cNvSpPr/>
          <p:nvPr/>
        </p:nvSpPr>
        <p:spPr>
          <a:xfrm>
            <a:off x="1249099" y="5767774"/>
            <a:ext cx="2473583" cy="469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Etc..</a:t>
            </a: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43778CCE-91D5-4D46-8A60-F0C1DFBFB8B2}"/>
              </a:ext>
            </a:extLst>
          </p:cNvPr>
          <p:cNvSpPr/>
          <p:nvPr/>
        </p:nvSpPr>
        <p:spPr>
          <a:xfrm>
            <a:off x="4996206" y="3600592"/>
            <a:ext cx="2473583" cy="469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Game Status</a:t>
            </a: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86B3A09B-268C-9E4D-B089-ED0F4495088C}"/>
              </a:ext>
            </a:extLst>
          </p:cNvPr>
          <p:cNvSpPr/>
          <p:nvPr/>
        </p:nvSpPr>
        <p:spPr>
          <a:xfrm>
            <a:off x="5006051" y="4296860"/>
            <a:ext cx="2473583" cy="469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Game Info</a:t>
            </a: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01A1D49A-F9D1-6842-936C-9F6CC4B1F127}"/>
              </a:ext>
            </a:extLst>
          </p:cNvPr>
          <p:cNvSpPr/>
          <p:nvPr/>
        </p:nvSpPr>
        <p:spPr>
          <a:xfrm>
            <a:off x="4996206" y="4993128"/>
            <a:ext cx="2473583" cy="469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Dialogue</a:t>
            </a: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322B7333-1E42-7E42-988F-42B5129D4224}"/>
              </a:ext>
            </a:extLst>
          </p:cNvPr>
          <p:cNvSpPr/>
          <p:nvPr/>
        </p:nvSpPr>
        <p:spPr>
          <a:xfrm>
            <a:off x="4993172" y="5689396"/>
            <a:ext cx="2473583" cy="469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Etc..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45244DFB-61ED-FF4D-9FE9-4E5769EB60AA}"/>
              </a:ext>
            </a:extLst>
          </p:cNvPr>
          <p:cNvSpPr/>
          <p:nvPr/>
        </p:nvSpPr>
        <p:spPr>
          <a:xfrm>
            <a:off x="8674588" y="3626718"/>
            <a:ext cx="2473583" cy="469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Sound Item</a:t>
            </a: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90EA7D09-75EC-7846-8F89-0D5102338B30}"/>
              </a:ext>
            </a:extLst>
          </p:cNvPr>
          <p:cNvSpPr/>
          <p:nvPr/>
        </p:nvSpPr>
        <p:spPr>
          <a:xfrm>
            <a:off x="8710559" y="4296860"/>
            <a:ext cx="2473583" cy="469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Interactable Item</a:t>
            </a: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95C0137D-3DC8-3D47-8C8E-411197E76609}"/>
              </a:ext>
            </a:extLst>
          </p:cNvPr>
          <p:cNvSpPr/>
          <p:nvPr/>
        </p:nvSpPr>
        <p:spPr>
          <a:xfrm>
            <a:off x="8700714" y="4993128"/>
            <a:ext cx="2473583" cy="469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Non-Interactable Item</a:t>
            </a: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530C2C10-1257-AE40-BFBC-5A22FE8DA68B}"/>
              </a:ext>
            </a:extLst>
          </p:cNvPr>
          <p:cNvCxnSpPr>
            <a:cxnSpLocks/>
          </p:cNvCxnSpPr>
          <p:nvPr/>
        </p:nvCxnSpPr>
        <p:spPr>
          <a:xfrm>
            <a:off x="9882526" y="3453194"/>
            <a:ext cx="0" cy="225776"/>
          </a:xfrm>
          <a:prstGeom prst="line">
            <a:avLst/>
          </a:prstGeom>
          <a:ln w="3492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연결선[R] 85">
            <a:extLst>
              <a:ext uri="{FF2B5EF4-FFF2-40B4-BE49-F238E27FC236}">
                <a16:creationId xmlns:a16="http://schemas.microsoft.com/office/drawing/2014/main" id="{F933CDBD-9E7F-2046-A80E-4F63E67022D2}"/>
              </a:ext>
            </a:extLst>
          </p:cNvPr>
          <p:cNvCxnSpPr>
            <a:cxnSpLocks/>
          </p:cNvCxnSpPr>
          <p:nvPr/>
        </p:nvCxnSpPr>
        <p:spPr>
          <a:xfrm>
            <a:off x="9908652" y="4057396"/>
            <a:ext cx="0" cy="225776"/>
          </a:xfrm>
          <a:prstGeom prst="line">
            <a:avLst/>
          </a:prstGeom>
          <a:ln w="3492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연결선[R] 86">
            <a:extLst>
              <a:ext uri="{FF2B5EF4-FFF2-40B4-BE49-F238E27FC236}">
                <a16:creationId xmlns:a16="http://schemas.microsoft.com/office/drawing/2014/main" id="{B0AC1A5D-B080-054E-886B-0EB39AC7779C}"/>
              </a:ext>
            </a:extLst>
          </p:cNvPr>
          <p:cNvCxnSpPr>
            <a:cxnSpLocks/>
          </p:cNvCxnSpPr>
          <p:nvPr/>
        </p:nvCxnSpPr>
        <p:spPr>
          <a:xfrm>
            <a:off x="9908652" y="4765735"/>
            <a:ext cx="0" cy="225776"/>
          </a:xfrm>
          <a:prstGeom prst="line">
            <a:avLst/>
          </a:prstGeom>
          <a:ln w="3492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연결선[R] 87">
            <a:extLst>
              <a:ext uri="{FF2B5EF4-FFF2-40B4-BE49-F238E27FC236}">
                <a16:creationId xmlns:a16="http://schemas.microsoft.com/office/drawing/2014/main" id="{1568D21F-4119-924A-95CF-3F8538398497}"/>
              </a:ext>
            </a:extLst>
          </p:cNvPr>
          <p:cNvCxnSpPr>
            <a:cxnSpLocks/>
          </p:cNvCxnSpPr>
          <p:nvPr/>
        </p:nvCxnSpPr>
        <p:spPr>
          <a:xfrm>
            <a:off x="9895589" y="5474257"/>
            <a:ext cx="0" cy="206063"/>
          </a:xfrm>
          <a:prstGeom prst="line">
            <a:avLst/>
          </a:prstGeom>
          <a:ln w="3492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연결선[R] 88">
            <a:extLst>
              <a:ext uri="{FF2B5EF4-FFF2-40B4-BE49-F238E27FC236}">
                <a16:creationId xmlns:a16="http://schemas.microsoft.com/office/drawing/2014/main" id="{6769BD41-FDD8-074B-9EB5-F8839ACC34CD}"/>
              </a:ext>
            </a:extLst>
          </p:cNvPr>
          <p:cNvCxnSpPr>
            <a:cxnSpLocks/>
          </p:cNvCxnSpPr>
          <p:nvPr/>
        </p:nvCxnSpPr>
        <p:spPr>
          <a:xfrm>
            <a:off x="6194937" y="3453194"/>
            <a:ext cx="0" cy="225776"/>
          </a:xfrm>
          <a:prstGeom prst="line">
            <a:avLst/>
          </a:prstGeom>
          <a:ln w="3492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연결선[R] 89">
            <a:extLst>
              <a:ext uri="{FF2B5EF4-FFF2-40B4-BE49-F238E27FC236}">
                <a16:creationId xmlns:a16="http://schemas.microsoft.com/office/drawing/2014/main" id="{D74C3EC7-AEA5-FC40-A3C7-B6D1CC6FA3F6}"/>
              </a:ext>
            </a:extLst>
          </p:cNvPr>
          <p:cNvCxnSpPr>
            <a:cxnSpLocks/>
          </p:cNvCxnSpPr>
          <p:nvPr/>
        </p:nvCxnSpPr>
        <p:spPr>
          <a:xfrm>
            <a:off x="6221063" y="4057396"/>
            <a:ext cx="0" cy="225776"/>
          </a:xfrm>
          <a:prstGeom prst="line">
            <a:avLst/>
          </a:prstGeom>
          <a:ln w="3492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연결선[R] 90">
            <a:extLst>
              <a:ext uri="{FF2B5EF4-FFF2-40B4-BE49-F238E27FC236}">
                <a16:creationId xmlns:a16="http://schemas.microsoft.com/office/drawing/2014/main" id="{1981EBEC-82FB-034A-8DE3-D361A83694A1}"/>
              </a:ext>
            </a:extLst>
          </p:cNvPr>
          <p:cNvCxnSpPr>
            <a:cxnSpLocks/>
          </p:cNvCxnSpPr>
          <p:nvPr/>
        </p:nvCxnSpPr>
        <p:spPr>
          <a:xfrm>
            <a:off x="6221063" y="4765735"/>
            <a:ext cx="0" cy="225776"/>
          </a:xfrm>
          <a:prstGeom prst="line">
            <a:avLst/>
          </a:prstGeom>
          <a:ln w="3492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F71BD4B7-754E-D14F-A985-4BCDD84CD480}"/>
              </a:ext>
            </a:extLst>
          </p:cNvPr>
          <p:cNvSpPr txBox="1"/>
          <p:nvPr/>
        </p:nvSpPr>
        <p:spPr>
          <a:xfrm>
            <a:off x="9301085" y="329214"/>
            <a:ext cx="2404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u="sng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클래스 구조도</a:t>
            </a:r>
            <a:r>
              <a:rPr lang="ko-KR" altLang="en-US" sz="1200" dirty="0">
                <a:solidFill>
                  <a:schemeClr val="bg1"/>
                </a:solidFill>
                <a:latin typeface="+mj-ea"/>
                <a:ea typeface="+mj-ea"/>
              </a:rPr>
              <a:t>          씬 구조도 </a:t>
            </a:r>
          </a:p>
        </p:txBody>
      </p:sp>
      <p:cxnSp>
        <p:nvCxnSpPr>
          <p:cNvPr id="58" name="직선 연결선[R] 57">
            <a:extLst>
              <a:ext uri="{FF2B5EF4-FFF2-40B4-BE49-F238E27FC236}">
                <a16:creationId xmlns:a16="http://schemas.microsoft.com/office/drawing/2014/main" id="{FA473B6F-BA60-9140-B06D-D3DC3B75EB3A}"/>
              </a:ext>
            </a:extLst>
          </p:cNvPr>
          <p:cNvCxnSpPr/>
          <p:nvPr/>
        </p:nvCxnSpPr>
        <p:spPr>
          <a:xfrm>
            <a:off x="3939128" y="1673340"/>
            <a:ext cx="1258418" cy="0"/>
          </a:xfrm>
          <a:prstGeom prst="line">
            <a:avLst/>
          </a:prstGeom>
          <a:ln w="3492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05AFBEC1-DBA4-A34F-AB7D-61FB74CB8343}"/>
              </a:ext>
            </a:extLst>
          </p:cNvPr>
          <p:cNvSpPr/>
          <p:nvPr/>
        </p:nvSpPr>
        <p:spPr>
          <a:xfrm>
            <a:off x="2002204" y="1342311"/>
            <a:ext cx="1956426" cy="66205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Sound Manager</a:t>
            </a: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17BE9944-7125-974F-89A2-C2FE63E75668}"/>
              </a:ext>
            </a:extLst>
          </p:cNvPr>
          <p:cNvSpPr/>
          <p:nvPr/>
        </p:nvSpPr>
        <p:spPr>
          <a:xfrm>
            <a:off x="8710559" y="5689396"/>
            <a:ext cx="2473583" cy="469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Etc..</a:t>
            </a:r>
          </a:p>
        </p:txBody>
      </p:sp>
      <p:cxnSp>
        <p:nvCxnSpPr>
          <p:cNvPr id="72" name="직선 연결선[R] 71">
            <a:extLst>
              <a:ext uri="{FF2B5EF4-FFF2-40B4-BE49-F238E27FC236}">
                <a16:creationId xmlns:a16="http://schemas.microsoft.com/office/drawing/2014/main" id="{00CF39B1-38E5-A843-B602-C1DD59F66ACD}"/>
              </a:ext>
            </a:extLst>
          </p:cNvPr>
          <p:cNvCxnSpPr>
            <a:cxnSpLocks/>
          </p:cNvCxnSpPr>
          <p:nvPr/>
        </p:nvCxnSpPr>
        <p:spPr>
          <a:xfrm>
            <a:off x="6229964" y="5474257"/>
            <a:ext cx="0" cy="206063"/>
          </a:xfrm>
          <a:prstGeom prst="line">
            <a:avLst/>
          </a:prstGeom>
          <a:ln w="3492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58CC5FC4-BDA2-584E-9CB1-E17434728094}"/>
              </a:ext>
            </a:extLst>
          </p:cNvPr>
          <p:cNvSpPr/>
          <p:nvPr/>
        </p:nvSpPr>
        <p:spPr>
          <a:xfrm>
            <a:off x="4383222" y="2483425"/>
            <a:ext cx="7281910" cy="404535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bg1"/>
              </a:solidFill>
              <a:latin typeface="+mn-ea"/>
            </a:endParaRPr>
          </a:p>
          <a:p>
            <a:pPr algn="ctr"/>
            <a:endParaRPr lang="en-US" altLang="ko-KR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9A2ABE7D-3715-3049-9D3B-4340DF90B29A}"/>
              </a:ext>
            </a:extLst>
          </p:cNvPr>
          <p:cNvCxnSpPr>
            <a:cxnSpLocks/>
          </p:cNvCxnSpPr>
          <p:nvPr/>
        </p:nvCxnSpPr>
        <p:spPr>
          <a:xfrm>
            <a:off x="3735561" y="3129970"/>
            <a:ext cx="1058509" cy="0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6" name="직선 연결선[R] 95">
            <a:extLst>
              <a:ext uri="{FF2B5EF4-FFF2-40B4-BE49-F238E27FC236}">
                <a16:creationId xmlns:a16="http://schemas.microsoft.com/office/drawing/2014/main" id="{7A2B0ECD-39C6-FF4C-8D3C-A176226A2611}"/>
              </a:ext>
            </a:extLst>
          </p:cNvPr>
          <p:cNvCxnSpPr>
            <a:cxnSpLocks/>
          </p:cNvCxnSpPr>
          <p:nvPr/>
        </p:nvCxnSpPr>
        <p:spPr>
          <a:xfrm>
            <a:off x="2430400" y="3453194"/>
            <a:ext cx="0" cy="225776"/>
          </a:xfrm>
          <a:prstGeom prst="line">
            <a:avLst/>
          </a:prstGeom>
          <a:ln w="3492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연결선[R] 96">
            <a:extLst>
              <a:ext uri="{FF2B5EF4-FFF2-40B4-BE49-F238E27FC236}">
                <a16:creationId xmlns:a16="http://schemas.microsoft.com/office/drawing/2014/main" id="{794C7F9F-6431-5341-8EB8-93EA1DA243B6}"/>
              </a:ext>
            </a:extLst>
          </p:cNvPr>
          <p:cNvCxnSpPr>
            <a:cxnSpLocks/>
          </p:cNvCxnSpPr>
          <p:nvPr/>
        </p:nvCxnSpPr>
        <p:spPr>
          <a:xfrm>
            <a:off x="2430400" y="4135774"/>
            <a:ext cx="0" cy="225776"/>
          </a:xfrm>
          <a:prstGeom prst="line">
            <a:avLst/>
          </a:prstGeom>
          <a:ln w="3492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연결선[R] 97">
            <a:extLst>
              <a:ext uri="{FF2B5EF4-FFF2-40B4-BE49-F238E27FC236}">
                <a16:creationId xmlns:a16="http://schemas.microsoft.com/office/drawing/2014/main" id="{71A3CD33-9D89-BC4C-A3C1-AD48330093B4}"/>
              </a:ext>
            </a:extLst>
          </p:cNvPr>
          <p:cNvCxnSpPr>
            <a:cxnSpLocks/>
          </p:cNvCxnSpPr>
          <p:nvPr/>
        </p:nvCxnSpPr>
        <p:spPr>
          <a:xfrm>
            <a:off x="2430400" y="4844113"/>
            <a:ext cx="0" cy="225776"/>
          </a:xfrm>
          <a:prstGeom prst="line">
            <a:avLst/>
          </a:prstGeom>
          <a:ln w="3492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[R] 98">
            <a:extLst>
              <a:ext uri="{FF2B5EF4-FFF2-40B4-BE49-F238E27FC236}">
                <a16:creationId xmlns:a16="http://schemas.microsoft.com/office/drawing/2014/main" id="{58CAD0FA-D681-9B45-BD9B-A86F18C6DB78}"/>
              </a:ext>
            </a:extLst>
          </p:cNvPr>
          <p:cNvCxnSpPr>
            <a:cxnSpLocks/>
          </p:cNvCxnSpPr>
          <p:nvPr/>
        </p:nvCxnSpPr>
        <p:spPr>
          <a:xfrm>
            <a:off x="2417337" y="5552635"/>
            <a:ext cx="0" cy="206063"/>
          </a:xfrm>
          <a:prstGeom prst="line">
            <a:avLst/>
          </a:prstGeom>
          <a:ln w="3492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336AC94F-4E5B-8B4E-9ECB-45F70C2FEAF8}"/>
              </a:ext>
            </a:extLst>
          </p:cNvPr>
          <p:cNvSpPr txBox="1"/>
          <p:nvPr/>
        </p:nvSpPr>
        <p:spPr>
          <a:xfrm>
            <a:off x="4815410" y="2839315"/>
            <a:ext cx="66804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+mn-ea"/>
              </a:rPr>
              <a:t>Oculus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에서 제공하는 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Player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 컴포넌트와 관련된 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C#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 스크립트를</a:t>
            </a:r>
            <a:endParaRPr lang="en-US" altLang="ko-KR" dirty="0">
              <a:solidFill>
                <a:schemeClr val="bg1"/>
              </a:solidFill>
              <a:latin typeface="+mn-ea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+mn-ea"/>
              </a:rPr>
              <a:t>오버라이딩하여 기능을 제공한다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185418E-0993-1349-A76E-3D6F3F5B71CD}"/>
              </a:ext>
            </a:extLst>
          </p:cNvPr>
          <p:cNvSpPr txBox="1"/>
          <p:nvPr/>
        </p:nvSpPr>
        <p:spPr>
          <a:xfrm>
            <a:off x="4675925" y="4029166"/>
            <a:ext cx="4559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+mn-ea"/>
              </a:rPr>
              <a:t>: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Tracking Type 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을 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Floor Level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로 변경한다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DBAE968-C583-4341-9851-F46D45EF362F}"/>
              </a:ext>
            </a:extLst>
          </p:cNvPr>
          <p:cNvSpPr txBox="1"/>
          <p:nvPr/>
        </p:nvSpPr>
        <p:spPr>
          <a:xfrm>
            <a:off x="4675925" y="4709246"/>
            <a:ext cx="69737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+mn-ea"/>
              </a:rPr>
              <a:t>: Player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의 너비와 높이를 물리적인 공간에서 제약없이 수행되도록</a:t>
            </a:r>
            <a:endParaRPr lang="en-US" altLang="ko-KR" dirty="0">
              <a:solidFill>
                <a:schemeClr val="bg1"/>
              </a:solidFill>
              <a:latin typeface="+mn-ea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+mn-ea"/>
              </a:rPr>
              <a:t>  설정한다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2C7EE07-4AAB-2F4E-B320-72B37631DB86}"/>
              </a:ext>
            </a:extLst>
          </p:cNvPr>
          <p:cNvSpPr txBox="1"/>
          <p:nvPr/>
        </p:nvSpPr>
        <p:spPr>
          <a:xfrm>
            <a:off x="4715114" y="3659834"/>
            <a:ext cx="2021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+mn-ea"/>
              </a:rPr>
              <a:t>OVR Camera Rig</a:t>
            </a:r>
          </a:p>
        </p:txBody>
      </p:sp>
      <p:sp>
        <p:nvSpPr>
          <p:cNvPr id="52" name="삼각형 51">
            <a:extLst>
              <a:ext uri="{FF2B5EF4-FFF2-40B4-BE49-F238E27FC236}">
                <a16:creationId xmlns:a16="http://schemas.microsoft.com/office/drawing/2014/main" id="{6608A510-FAE2-ED45-A4EC-2A3B16EE6AD7}"/>
              </a:ext>
            </a:extLst>
          </p:cNvPr>
          <p:cNvSpPr/>
          <p:nvPr/>
        </p:nvSpPr>
        <p:spPr>
          <a:xfrm rot="5400000">
            <a:off x="4501730" y="3732644"/>
            <a:ext cx="259510" cy="223716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bg1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C00539B-0BFA-B049-812E-B97D564A8B52}"/>
              </a:ext>
            </a:extLst>
          </p:cNvPr>
          <p:cNvSpPr txBox="1"/>
          <p:nvPr/>
        </p:nvSpPr>
        <p:spPr>
          <a:xfrm>
            <a:off x="4715114" y="4378292"/>
            <a:ext cx="2603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+mn-ea"/>
              </a:rPr>
              <a:t>OVR Player Controller</a:t>
            </a:r>
          </a:p>
        </p:txBody>
      </p:sp>
      <p:sp>
        <p:nvSpPr>
          <p:cNvPr id="54" name="삼각형 53">
            <a:extLst>
              <a:ext uri="{FF2B5EF4-FFF2-40B4-BE49-F238E27FC236}">
                <a16:creationId xmlns:a16="http://schemas.microsoft.com/office/drawing/2014/main" id="{B9958990-D1C4-6242-A86F-5776635BCA74}"/>
              </a:ext>
            </a:extLst>
          </p:cNvPr>
          <p:cNvSpPr/>
          <p:nvPr/>
        </p:nvSpPr>
        <p:spPr>
          <a:xfrm rot="5400000">
            <a:off x="4501730" y="4451102"/>
            <a:ext cx="259510" cy="223716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bg1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12C405C5-A084-7542-8466-B4B776C48F57}"/>
              </a:ext>
            </a:extLst>
          </p:cNvPr>
          <p:cNvSpPr txBox="1"/>
          <p:nvPr/>
        </p:nvSpPr>
        <p:spPr>
          <a:xfrm>
            <a:off x="4715114" y="5318818"/>
            <a:ext cx="1953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+mn-ea"/>
              </a:rPr>
              <a:t>Hand Controller</a:t>
            </a:r>
          </a:p>
        </p:txBody>
      </p:sp>
      <p:sp>
        <p:nvSpPr>
          <p:cNvPr id="71" name="삼각형 70">
            <a:extLst>
              <a:ext uri="{FF2B5EF4-FFF2-40B4-BE49-F238E27FC236}">
                <a16:creationId xmlns:a16="http://schemas.microsoft.com/office/drawing/2014/main" id="{08EC4394-4367-DC4E-BB13-662E89556F06}"/>
              </a:ext>
            </a:extLst>
          </p:cNvPr>
          <p:cNvSpPr/>
          <p:nvPr/>
        </p:nvSpPr>
        <p:spPr>
          <a:xfrm rot="5400000">
            <a:off x="4501730" y="5391628"/>
            <a:ext cx="259510" cy="223716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bg1"/>
              </a:solidFill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CDA96346-655C-444D-8F70-0E200F009793}"/>
              </a:ext>
            </a:extLst>
          </p:cNvPr>
          <p:cNvSpPr txBox="1"/>
          <p:nvPr/>
        </p:nvSpPr>
        <p:spPr>
          <a:xfrm>
            <a:off x="4675925" y="5662519"/>
            <a:ext cx="68227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+mn-ea"/>
              </a:rPr>
              <a:t>: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Collider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 설정과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,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OVR Grabber 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컴포넌트를 이용해 물건 잡기를</a:t>
            </a:r>
            <a:endParaRPr lang="en-US" altLang="ko-KR" dirty="0">
              <a:solidFill>
                <a:schemeClr val="bg1"/>
              </a:solidFill>
              <a:latin typeface="+mn-ea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+mn-ea"/>
              </a:rPr>
              <a:t>  구현한다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837098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직사각형 56">
            <a:extLst>
              <a:ext uri="{FF2B5EF4-FFF2-40B4-BE49-F238E27FC236}">
                <a16:creationId xmlns:a16="http://schemas.microsoft.com/office/drawing/2014/main" id="{409F4222-77F2-3C4F-8B8B-657B75CF2F44}"/>
              </a:ext>
            </a:extLst>
          </p:cNvPr>
          <p:cNvSpPr/>
          <p:nvPr/>
        </p:nvSpPr>
        <p:spPr>
          <a:xfrm>
            <a:off x="5209228" y="1342311"/>
            <a:ext cx="1956426" cy="66205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Game Manager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840F23-E8DD-2746-88F0-E39F9B8DB0F5}"/>
              </a:ext>
            </a:extLst>
          </p:cNvPr>
          <p:cNvSpPr txBox="1"/>
          <p:nvPr/>
        </p:nvSpPr>
        <p:spPr>
          <a:xfrm>
            <a:off x="255585" y="229853"/>
            <a:ext cx="30101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+mj-ea"/>
                <a:ea typeface="+mj-ea"/>
              </a:rPr>
              <a:t>2.</a:t>
            </a:r>
            <a:r>
              <a:rPr lang="ko-KR" altLang="en-US" sz="1600" b="1" dirty="0">
                <a:solidFill>
                  <a:schemeClr val="bg1"/>
                </a:solidFill>
                <a:latin typeface="+mj-ea"/>
                <a:ea typeface="+mj-ea"/>
              </a:rPr>
              <a:t>구조 설계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B4B62565-8EC5-A846-AE75-B78578D0E746}"/>
              </a:ext>
            </a:extLst>
          </p:cNvPr>
          <p:cNvSpPr/>
          <p:nvPr/>
        </p:nvSpPr>
        <p:spPr>
          <a:xfrm>
            <a:off x="954199" y="764992"/>
            <a:ext cx="21691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2400" b="1" dirty="0">
                <a:solidFill>
                  <a:schemeClr val="bg1"/>
                </a:solidFill>
              </a:rPr>
              <a:t>클래스 구조도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70E7EB31-4FC2-BD4A-94F3-CFDC5C53999B}"/>
              </a:ext>
            </a:extLst>
          </p:cNvPr>
          <p:cNvSpPr/>
          <p:nvPr/>
        </p:nvSpPr>
        <p:spPr>
          <a:xfrm>
            <a:off x="712393" y="894242"/>
            <a:ext cx="163084" cy="163084"/>
          </a:xfrm>
          <a:prstGeom prst="ellipse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94F5F724-4E80-9F4D-9A0E-9B29C4A418FF}"/>
              </a:ext>
            </a:extLst>
          </p:cNvPr>
          <p:cNvCxnSpPr>
            <a:stCxn id="57" idx="3"/>
          </p:cNvCxnSpPr>
          <p:nvPr/>
        </p:nvCxnSpPr>
        <p:spPr>
          <a:xfrm>
            <a:off x="7165654" y="1673340"/>
            <a:ext cx="1258418" cy="0"/>
          </a:xfrm>
          <a:prstGeom prst="line">
            <a:avLst/>
          </a:prstGeom>
          <a:ln w="3492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B58BA6B-492F-4245-AF02-98453F8538D2}"/>
              </a:ext>
            </a:extLst>
          </p:cNvPr>
          <p:cNvSpPr/>
          <p:nvPr/>
        </p:nvSpPr>
        <p:spPr>
          <a:xfrm>
            <a:off x="8416067" y="1342311"/>
            <a:ext cx="1956426" cy="66205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Dialogue Manager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2C55255-BDA1-144C-953F-17C8F593D7E5}"/>
              </a:ext>
            </a:extLst>
          </p:cNvPr>
          <p:cNvSpPr/>
          <p:nvPr/>
        </p:nvSpPr>
        <p:spPr>
          <a:xfrm>
            <a:off x="4967046" y="2790328"/>
            <a:ext cx="2473583" cy="66205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UI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4F501B9-B44C-DB49-A635-1818DD2C43A6}"/>
              </a:ext>
            </a:extLst>
          </p:cNvPr>
          <p:cNvSpPr/>
          <p:nvPr/>
        </p:nvSpPr>
        <p:spPr>
          <a:xfrm>
            <a:off x="1252133" y="2790328"/>
            <a:ext cx="2473583" cy="66205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UI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A8C2B0E-8BC8-8347-AAA3-467B2E4D9DF6}"/>
              </a:ext>
            </a:extLst>
          </p:cNvPr>
          <p:cNvSpPr/>
          <p:nvPr/>
        </p:nvSpPr>
        <p:spPr>
          <a:xfrm>
            <a:off x="8671554" y="2790328"/>
            <a:ext cx="2473583" cy="66205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Item</a:t>
            </a: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E729D61-0FE7-B146-9301-E5AA140CE6AC}"/>
              </a:ext>
            </a:extLst>
          </p:cNvPr>
          <p:cNvCxnSpPr>
            <a:stCxn id="57" idx="2"/>
          </p:cNvCxnSpPr>
          <p:nvPr/>
        </p:nvCxnSpPr>
        <p:spPr>
          <a:xfrm>
            <a:off x="6187441" y="2004369"/>
            <a:ext cx="0" cy="379878"/>
          </a:xfrm>
          <a:prstGeom prst="line">
            <a:avLst/>
          </a:prstGeom>
          <a:ln w="3492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94825C0D-723C-CB49-A9B6-09C4842A0A80}"/>
              </a:ext>
            </a:extLst>
          </p:cNvPr>
          <p:cNvCxnSpPr>
            <a:cxnSpLocks/>
          </p:cNvCxnSpPr>
          <p:nvPr/>
        </p:nvCxnSpPr>
        <p:spPr>
          <a:xfrm>
            <a:off x="2390504" y="2384247"/>
            <a:ext cx="7492022" cy="0"/>
          </a:xfrm>
          <a:prstGeom prst="line">
            <a:avLst/>
          </a:prstGeom>
          <a:ln w="3492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4A725548-8A82-B747-ABE1-D63F1516AA12}"/>
              </a:ext>
            </a:extLst>
          </p:cNvPr>
          <p:cNvCxnSpPr>
            <a:cxnSpLocks/>
          </p:cNvCxnSpPr>
          <p:nvPr/>
        </p:nvCxnSpPr>
        <p:spPr>
          <a:xfrm>
            <a:off x="2405018" y="2384247"/>
            <a:ext cx="0" cy="406081"/>
          </a:xfrm>
          <a:prstGeom prst="line">
            <a:avLst/>
          </a:prstGeom>
          <a:ln w="3492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[R] 44">
            <a:extLst>
              <a:ext uri="{FF2B5EF4-FFF2-40B4-BE49-F238E27FC236}">
                <a16:creationId xmlns:a16="http://schemas.microsoft.com/office/drawing/2014/main" id="{36187A26-6E5B-614C-9C2E-155CDBB42C9A}"/>
              </a:ext>
            </a:extLst>
          </p:cNvPr>
          <p:cNvCxnSpPr>
            <a:cxnSpLocks/>
          </p:cNvCxnSpPr>
          <p:nvPr/>
        </p:nvCxnSpPr>
        <p:spPr>
          <a:xfrm>
            <a:off x="9869463" y="2384247"/>
            <a:ext cx="0" cy="406081"/>
          </a:xfrm>
          <a:prstGeom prst="line">
            <a:avLst/>
          </a:prstGeom>
          <a:ln w="3492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[R] 45">
            <a:extLst>
              <a:ext uri="{FF2B5EF4-FFF2-40B4-BE49-F238E27FC236}">
                <a16:creationId xmlns:a16="http://schemas.microsoft.com/office/drawing/2014/main" id="{786D350F-E975-9143-9097-2FDCCE6ADDF0}"/>
              </a:ext>
            </a:extLst>
          </p:cNvPr>
          <p:cNvCxnSpPr>
            <a:cxnSpLocks/>
          </p:cNvCxnSpPr>
          <p:nvPr/>
        </p:nvCxnSpPr>
        <p:spPr>
          <a:xfrm>
            <a:off x="6181567" y="2384247"/>
            <a:ext cx="0" cy="406081"/>
          </a:xfrm>
          <a:prstGeom prst="line">
            <a:avLst/>
          </a:prstGeom>
          <a:ln w="3492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A37B944F-12E5-0F4F-9B38-EEE9F453D1AE}"/>
              </a:ext>
            </a:extLst>
          </p:cNvPr>
          <p:cNvSpPr/>
          <p:nvPr/>
        </p:nvSpPr>
        <p:spPr>
          <a:xfrm>
            <a:off x="1252133" y="3678970"/>
            <a:ext cx="2473583" cy="469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Game Status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B85E118D-6745-374F-BE07-CBEEE9CB8070}"/>
              </a:ext>
            </a:extLst>
          </p:cNvPr>
          <p:cNvSpPr/>
          <p:nvPr/>
        </p:nvSpPr>
        <p:spPr>
          <a:xfrm>
            <a:off x="1261978" y="4375238"/>
            <a:ext cx="2473583" cy="469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Game Info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2F1C923A-B404-9743-B19E-9CE4557B3DF1}"/>
              </a:ext>
            </a:extLst>
          </p:cNvPr>
          <p:cNvSpPr/>
          <p:nvPr/>
        </p:nvSpPr>
        <p:spPr>
          <a:xfrm>
            <a:off x="1252133" y="5071506"/>
            <a:ext cx="2473583" cy="469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Dialogue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84EDF4B4-0F16-0044-880A-A4B513B8646B}"/>
              </a:ext>
            </a:extLst>
          </p:cNvPr>
          <p:cNvSpPr/>
          <p:nvPr/>
        </p:nvSpPr>
        <p:spPr>
          <a:xfrm>
            <a:off x="1249099" y="5767774"/>
            <a:ext cx="2473583" cy="469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Etc..</a:t>
            </a: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43778CCE-91D5-4D46-8A60-F0C1DFBFB8B2}"/>
              </a:ext>
            </a:extLst>
          </p:cNvPr>
          <p:cNvSpPr/>
          <p:nvPr/>
        </p:nvSpPr>
        <p:spPr>
          <a:xfrm>
            <a:off x="4970080" y="3678970"/>
            <a:ext cx="2473583" cy="469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Game Status</a:t>
            </a: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86B3A09B-268C-9E4D-B089-ED0F4495088C}"/>
              </a:ext>
            </a:extLst>
          </p:cNvPr>
          <p:cNvSpPr/>
          <p:nvPr/>
        </p:nvSpPr>
        <p:spPr>
          <a:xfrm>
            <a:off x="4979925" y="4375238"/>
            <a:ext cx="2473583" cy="469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Game Info</a:t>
            </a: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01A1D49A-F9D1-6842-936C-9F6CC4B1F127}"/>
              </a:ext>
            </a:extLst>
          </p:cNvPr>
          <p:cNvSpPr/>
          <p:nvPr/>
        </p:nvSpPr>
        <p:spPr>
          <a:xfrm>
            <a:off x="4970080" y="5071506"/>
            <a:ext cx="2473583" cy="469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Dialogue</a:t>
            </a: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322B7333-1E42-7E42-988F-42B5129D4224}"/>
              </a:ext>
            </a:extLst>
          </p:cNvPr>
          <p:cNvSpPr/>
          <p:nvPr/>
        </p:nvSpPr>
        <p:spPr>
          <a:xfrm>
            <a:off x="4967046" y="5767774"/>
            <a:ext cx="2473583" cy="469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Etc..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45244DFB-61ED-FF4D-9FE9-4E5769EB60AA}"/>
              </a:ext>
            </a:extLst>
          </p:cNvPr>
          <p:cNvSpPr/>
          <p:nvPr/>
        </p:nvSpPr>
        <p:spPr>
          <a:xfrm>
            <a:off x="8674588" y="3678970"/>
            <a:ext cx="2473583" cy="469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Sound Item</a:t>
            </a: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90EA7D09-75EC-7846-8F89-0D5102338B30}"/>
              </a:ext>
            </a:extLst>
          </p:cNvPr>
          <p:cNvSpPr/>
          <p:nvPr/>
        </p:nvSpPr>
        <p:spPr>
          <a:xfrm>
            <a:off x="8684433" y="4375238"/>
            <a:ext cx="2473583" cy="469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Interactable Item</a:t>
            </a: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95C0137D-3DC8-3D47-8C8E-411197E76609}"/>
              </a:ext>
            </a:extLst>
          </p:cNvPr>
          <p:cNvSpPr/>
          <p:nvPr/>
        </p:nvSpPr>
        <p:spPr>
          <a:xfrm>
            <a:off x="8674588" y="5071506"/>
            <a:ext cx="2473583" cy="469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Non-Interactable Item</a:t>
            </a: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530C2C10-1257-AE40-BFBC-5A22FE8DA68B}"/>
              </a:ext>
            </a:extLst>
          </p:cNvPr>
          <p:cNvCxnSpPr>
            <a:cxnSpLocks/>
          </p:cNvCxnSpPr>
          <p:nvPr/>
        </p:nvCxnSpPr>
        <p:spPr>
          <a:xfrm>
            <a:off x="9882526" y="3453194"/>
            <a:ext cx="0" cy="225776"/>
          </a:xfrm>
          <a:prstGeom prst="line">
            <a:avLst/>
          </a:prstGeom>
          <a:ln w="3492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연결선[R] 85">
            <a:extLst>
              <a:ext uri="{FF2B5EF4-FFF2-40B4-BE49-F238E27FC236}">
                <a16:creationId xmlns:a16="http://schemas.microsoft.com/office/drawing/2014/main" id="{F933CDBD-9E7F-2046-A80E-4F63E67022D2}"/>
              </a:ext>
            </a:extLst>
          </p:cNvPr>
          <p:cNvCxnSpPr>
            <a:cxnSpLocks/>
          </p:cNvCxnSpPr>
          <p:nvPr/>
        </p:nvCxnSpPr>
        <p:spPr>
          <a:xfrm>
            <a:off x="9882526" y="4135774"/>
            <a:ext cx="0" cy="225776"/>
          </a:xfrm>
          <a:prstGeom prst="line">
            <a:avLst/>
          </a:prstGeom>
          <a:ln w="3492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연결선[R] 86">
            <a:extLst>
              <a:ext uri="{FF2B5EF4-FFF2-40B4-BE49-F238E27FC236}">
                <a16:creationId xmlns:a16="http://schemas.microsoft.com/office/drawing/2014/main" id="{B0AC1A5D-B080-054E-886B-0EB39AC7779C}"/>
              </a:ext>
            </a:extLst>
          </p:cNvPr>
          <p:cNvCxnSpPr>
            <a:cxnSpLocks/>
          </p:cNvCxnSpPr>
          <p:nvPr/>
        </p:nvCxnSpPr>
        <p:spPr>
          <a:xfrm>
            <a:off x="9882526" y="4844113"/>
            <a:ext cx="0" cy="225776"/>
          </a:xfrm>
          <a:prstGeom prst="line">
            <a:avLst/>
          </a:prstGeom>
          <a:ln w="3492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연결선[R] 87">
            <a:extLst>
              <a:ext uri="{FF2B5EF4-FFF2-40B4-BE49-F238E27FC236}">
                <a16:creationId xmlns:a16="http://schemas.microsoft.com/office/drawing/2014/main" id="{1568D21F-4119-924A-95CF-3F8538398497}"/>
              </a:ext>
            </a:extLst>
          </p:cNvPr>
          <p:cNvCxnSpPr>
            <a:cxnSpLocks/>
          </p:cNvCxnSpPr>
          <p:nvPr/>
        </p:nvCxnSpPr>
        <p:spPr>
          <a:xfrm>
            <a:off x="9869463" y="5552635"/>
            <a:ext cx="0" cy="206063"/>
          </a:xfrm>
          <a:prstGeom prst="line">
            <a:avLst/>
          </a:prstGeom>
          <a:ln w="3492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연결선[R] 88">
            <a:extLst>
              <a:ext uri="{FF2B5EF4-FFF2-40B4-BE49-F238E27FC236}">
                <a16:creationId xmlns:a16="http://schemas.microsoft.com/office/drawing/2014/main" id="{6769BD41-FDD8-074B-9EB5-F8839ACC34CD}"/>
              </a:ext>
            </a:extLst>
          </p:cNvPr>
          <p:cNvCxnSpPr>
            <a:cxnSpLocks/>
          </p:cNvCxnSpPr>
          <p:nvPr/>
        </p:nvCxnSpPr>
        <p:spPr>
          <a:xfrm>
            <a:off x="6194937" y="3453194"/>
            <a:ext cx="0" cy="225776"/>
          </a:xfrm>
          <a:prstGeom prst="line">
            <a:avLst/>
          </a:prstGeom>
          <a:ln w="3492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연결선[R] 89">
            <a:extLst>
              <a:ext uri="{FF2B5EF4-FFF2-40B4-BE49-F238E27FC236}">
                <a16:creationId xmlns:a16="http://schemas.microsoft.com/office/drawing/2014/main" id="{D74C3EC7-AEA5-FC40-A3C7-B6D1CC6FA3F6}"/>
              </a:ext>
            </a:extLst>
          </p:cNvPr>
          <p:cNvCxnSpPr>
            <a:cxnSpLocks/>
          </p:cNvCxnSpPr>
          <p:nvPr/>
        </p:nvCxnSpPr>
        <p:spPr>
          <a:xfrm>
            <a:off x="6194937" y="4135774"/>
            <a:ext cx="0" cy="225776"/>
          </a:xfrm>
          <a:prstGeom prst="line">
            <a:avLst/>
          </a:prstGeom>
          <a:ln w="3492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연결선[R] 90">
            <a:extLst>
              <a:ext uri="{FF2B5EF4-FFF2-40B4-BE49-F238E27FC236}">
                <a16:creationId xmlns:a16="http://schemas.microsoft.com/office/drawing/2014/main" id="{1981EBEC-82FB-034A-8DE3-D361A83694A1}"/>
              </a:ext>
            </a:extLst>
          </p:cNvPr>
          <p:cNvCxnSpPr>
            <a:cxnSpLocks/>
          </p:cNvCxnSpPr>
          <p:nvPr/>
        </p:nvCxnSpPr>
        <p:spPr>
          <a:xfrm>
            <a:off x="6194937" y="4844113"/>
            <a:ext cx="0" cy="225776"/>
          </a:xfrm>
          <a:prstGeom prst="line">
            <a:avLst/>
          </a:prstGeom>
          <a:ln w="3492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F71BD4B7-754E-D14F-A985-4BCDD84CD480}"/>
              </a:ext>
            </a:extLst>
          </p:cNvPr>
          <p:cNvSpPr txBox="1"/>
          <p:nvPr/>
        </p:nvSpPr>
        <p:spPr>
          <a:xfrm>
            <a:off x="9301085" y="329214"/>
            <a:ext cx="2404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u="sng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클래스 구조도</a:t>
            </a:r>
            <a:r>
              <a:rPr lang="ko-KR" altLang="en-US" sz="1200" dirty="0">
                <a:solidFill>
                  <a:schemeClr val="bg1"/>
                </a:solidFill>
                <a:latin typeface="+mj-ea"/>
                <a:ea typeface="+mj-ea"/>
              </a:rPr>
              <a:t>          씬 구조도 </a:t>
            </a:r>
          </a:p>
        </p:txBody>
      </p:sp>
      <p:cxnSp>
        <p:nvCxnSpPr>
          <p:cNvPr id="58" name="직선 연결선[R] 57">
            <a:extLst>
              <a:ext uri="{FF2B5EF4-FFF2-40B4-BE49-F238E27FC236}">
                <a16:creationId xmlns:a16="http://schemas.microsoft.com/office/drawing/2014/main" id="{FA473B6F-BA60-9140-B06D-D3DC3B75EB3A}"/>
              </a:ext>
            </a:extLst>
          </p:cNvPr>
          <p:cNvCxnSpPr/>
          <p:nvPr/>
        </p:nvCxnSpPr>
        <p:spPr>
          <a:xfrm>
            <a:off x="3939128" y="1673340"/>
            <a:ext cx="1258418" cy="0"/>
          </a:xfrm>
          <a:prstGeom prst="line">
            <a:avLst/>
          </a:prstGeom>
          <a:ln w="3492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05AFBEC1-DBA4-A34F-AB7D-61FB74CB8343}"/>
              </a:ext>
            </a:extLst>
          </p:cNvPr>
          <p:cNvSpPr/>
          <p:nvPr/>
        </p:nvSpPr>
        <p:spPr>
          <a:xfrm>
            <a:off x="2002204" y="1342311"/>
            <a:ext cx="1956426" cy="66205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Sound Manager</a:t>
            </a: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17BE9944-7125-974F-89A2-C2FE63E75668}"/>
              </a:ext>
            </a:extLst>
          </p:cNvPr>
          <p:cNvSpPr/>
          <p:nvPr/>
        </p:nvSpPr>
        <p:spPr>
          <a:xfrm>
            <a:off x="8684433" y="5767774"/>
            <a:ext cx="2473583" cy="469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Etc..</a:t>
            </a:r>
          </a:p>
        </p:txBody>
      </p:sp>
      <p:cxnSp>
        <p:nvCxnSpPr>
          <p:cNvPr id="72" name="직선 연결선[R] 71">
            <a:extLst>
              <a:ext uri="{FF2B5EF4-FFF2-40B4-BE49-F238E27FC236}">
                <a16:creationId xmlns:a16="http://schemas.microsoft.com/office/drawing/2014/main" id="{00CF39B1-38E5-A843-B602-C1DD59F66ACD}"/>
              </a:ext>
            </a:extLst>
          </p:cNvPr>
          <p:cNvCxnSpPr>
            <a:cxnSpLocks/>
          </p:cNvCxnSpPr>
          <p:nvPr/>
        </p:nvCxnSpPr>
        <p:spPr>
          <a:xfrm>
            <a:off x="6203838" y="5552635"/>
            <a:ext cx="0" cy="206063"/>
          </a:xfrm>
          <a:prstGeom prst="line">
            <a:avLst/>
          </a:prstGeom>
          <a:ln w="3492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연결선[R] 95">
            <a:extLst>
              <a:ext uri="{FF2B5EF4-FFF2-40B4-BE49-F238E27FC236}">
                <a16:creationId xmlns:a16="http://schemas.microsoft.com/office/drawing/2014/main" id="{7A2B0ECD-39C6-FF4C-8D3C-A176226A2611}"/>
              </a:ext>
            </a:extLst>
          </p:cNvPr>
          <p:cNvCxnSpPr>
            <a:cxnSpLocks/>
          </p:cNvCxnSpPr>
          <p:nvPr/>
        </p:nvCxnSpPr>
        <p:spPr>
          <a:xfrm>
            <a:off x="2430400" y="3453194"/>
            <a:ext cx="0" cy="225776"/>
          </a:xfrm>
          <a:prstGeom prst="line">
            <a:avLst/>
          </a:prstGeom>
          <a:ln w="3492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연결선[R] 96">
            <a:extLst>
              <a:ext uri="{FF2B5EF4-FFF2-40B4-BE49-F238E27FC236}">
                <a16:creationId xmlns:a16="http://schemas.microsoft.com/office/drawing/2014/main" id="{794C7F9F-6431-5341-8EB8-93EA1DA243B6}"/>
              </a:ext>
            </a:extLst>
          </p:cNvPr>
          <p:cNvCxnSpPr>
            <a:cxnSpLocks/>
          </p:cNvCxnSpPr>
          <p:nvPr/>
        </p:nvCxnSpPr>
        <p:spPr>
          <a:xfrm>
            <a:off x="2430400" y="4135774"/>
            <a:ext cx="0" cy="225776"/>
          </a:xfrm>
          <a:prstGeom prst="line">
            <a:avLst/>
          </a:prstGeom>
          <a:ln w="3492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연결선[R] 97">
            <a:extLst>
              <a:ext uri="{FF2B5EF4-FFF2-40B4-BE49-F238E27FC236}">
                <a16:creationId xmlns:a16="http://schemas.microsoft.com/office/drawing/2014/main" id="{71A3CD33-9D89-BC4C-A3C1-AD48330093B4}"/>
              </a:ext>
            </a:extLst>
          </p:cNvPr>
          <p:cNvCxnSpPr>
            <a:cxnSpLocks/>
          </p:cNvCxnSpPr>
          <p:nvPr/>
        </p:nvCxnSpPr>
        <p:spPr>
          <a:xfrm>
            <a:off x="2430400" y="4844113"/>
            <a:ext cx="0" cy="225776"/>
          </a:xfrm>
          <a:prstGeom prst="line">
            <a:avLst/>
          </a:prstGeom>
          <a:ln w="3492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[R] 98">
            <a:extLst>
              <a:ext uri="{FF2B5EF4-FFF2-40B4-BE49-F238E27FC236}">
                <a16:creationId xmlns:a16="http://schemas.microsoft.com/office/drawing/2014/main" id="{58CAD0FA-D681-9B45-BD9B-A86F18C6DB78}"/>
              </a:ext>
            </a:extLst>
          </p:cNvPr>
          <p:cNvCxnSpPr>
            <a:cxnSpLocks/>
          </p:cNvCxnSpPr>
          <p:nvPr/>
        </p:nvCxnSpPr>
        <p:spPr>
          <a:xfrm>
            <a:off x="2417337" y="5552635"/>
            <a:ext cx="0" cy="206063"/>
          </a:xfrm>
          <a:prstGeom prst="line">
            <a:avLst/>
          </a:prstGeom>
          <a:ln w="3492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B931FADA-729F-DB4C-884A-0B85616A20E0}"/>
              </a:ext>
            </a:extLst>
          </p:cNvPr>
          <p:cNvSpPr/>
          <p:nvPr/>
        </p:nvSpPr>
        <p:spPr>
          <a:xfrm>
            <a:off x="4383222" y="2483425"/>
            <a:ext cx="7281910" cy="404535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bg1"/>
              </a:solidFill>
              <a:latin typeface="+mn-ea"/>
            </a:endParaRPr>
          </a:p>
          <a:p>
            <a:pPr algn="ctr"/>
            <a:endParaRPr lang="en-US" altLang="ko-KR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1683C298-1A62-E748-B7D6-4349FCAAC029}"/>
              </a:ext>
            </a:extLst>
          </p:cNvPr>
          <p:cNvSpPr txBox="1"/>
          <p:nvPr/>
        </p:nvSpPr>
        <p:spPr>
          <a:xfrm>
            <a:off x="4815410" y="2839315"/>
            <a:ext cx="67730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+mn-ea"/>
              </a:rPr>
              <a:t>화면에 표시 되어야 할 게임 정보 및 대화와 관련된 모든 정보를</a:t>
            </a:r>
            <a:endParaRPr lang="en-US" altLang="ko-KR" dirty="0">
              <a:solidFill>
                <a:schemeClr val="bg1"/>
              </a:solidFill>
              <a:latin typeface="+mn-ea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+mn-ea"/>
              </a:rPr>
              <a:t>출력하는 기능을 담당한다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.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 </a:t>
            </a:r>
            <a:endParaRPr lang="en-US" altLang="ko-KR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38498C32-08E0-6B4E-9DD0-CC1852D94D19}"/>
              </a:ext>
            </a:extLst>
          </p:cNvPr>
          <p:cNvSpPr txBox="1"/>
          <p:nvPr/>
        </p:nvSpPr>
        <p:spPr>
          <a:xfrm>
            <a:off x="4675925" y="4029166"/>
            <a:ext cx="3927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+mn-ea"/>
              </a:rPr>
              <a:t>: 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게임의 현재 상태 정보를 제공한다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4E420886-2DCD-B649-9525-09029264B6C9}"/>
              </a:ext>
            </a:extLst>
          </p:cNvPr>
          <p:cNvSpPr txBox="1"/>
          <p:nvPr/>
        </p:nvSpPr>
        <p:spPr>
          <a:xfrm>
            <a:off x="4675925" y="4709246"/>
            <a:ext cx="68266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+mn-ea"/>
              </a:rPr>
              <a:t>: 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게임의 스토리 출력 및 플레이어와 오브젝트간의 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Tracking 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정보</a:t>
            </a:r>
            <a:endParaRPr lang="en-US" altLang="ko-KR" dirty="0">
              <a:solidFill>
                <a:schemeClr val="bg1"/>
              </a:solidFill>
              <a:latin typeface="+mn-ea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+mn-ea"/>
              </a:rPr>
              <a:t>  출력 기능을 제공한다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C7556433-4C04-4F4C-A577-EFA9693EE537}"/>
              </a:ext>
            </a:extLst>
          </p:cNvPr>
          <p:cNvSpPr txBox="1"/>
          <p:nvPr/>
        </p:nvSpPr>
        <p:spPr>
          <a:xfrm>
            <a:off x="4715114" y="3659834"/>
            <a:ext cx="1571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+mn-ea"/>
              </a:rPr>
              <a:t>Game Status</a:t>
            </a:r>
          </a:p>
        </p:txBody>
      </p:sp>
      <p:sp>
        <p:nvSpPr>
          <p:cNvPr id="79" name="삼각형 78">
            <a:extLst>
              <a:ext uri="{FF2B5EF4-FFF2-40B4-BE49-F238E27FC236}">
                <a16:creationId xmlns:a16="http://schemas.microsoft.com/office/drawing/2014/main" id="{7E04CB4C-CBD8-1B4D-95DD-0C94C38EDADC}"/>
              </a:ext>
            </a:extLst>
          </p:cNvPr>
          <p:cNvSpPr/>
          <p:nvPr/>
        </p:nvSpPr>
        <p:spPr>
          <a:xfrm rot="5400000">
            <a:off x="4501730" y="3732644"/>
            <a:ext cx="259510" cy="223716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bg1"/>
              </a:solidFill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7A436544-6B4B-4E49-899B-EB7ACC0FE706}"/>
              </a:ext>
            </a:extLst>
          </p:cNvPr>
          <p:cNvSpPr txBox="1"/>
          <p:nvPr/>
        </p:nvSpPr>
        <p:spPr>
          <a:xfrm>
            <a:off x="4715114" y="4378292"/>
            <a:ext cx="1340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+mn-ea"/>
              </a:rPr>
              <a:t>Game Info</a:t>
            </a:r>
          </a:p>
        </p:txBody>
      </p:sp>
      <p:sp>
        <p:nvSpPr>
          <p:cNvPr id="81" name="삼각형 80">
            <a:extLst>
              <a:ext uri="{FF2B5EF4-FFF2-40B4-BE49-F238E27FC236}">
                <a16:creationId xmlns:a16="http://schemas.microsoft.com/office/drawing/2014/main" id="{218FF671-9676-C540-B3EB-6EDFC44DF7FC}"/>
              </a:ext>
            </a:extLst>
          </p:cNvPr>
          <p:cNvSpPr/>
          <p:nvPr/>
        </p:nvSpPr>
        <p:spPr>
          <a:xfrm rot="5400000">
            <a:off x="4501730" y="4451102"/>
            <a:ext cx="259510" cy="223716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bg1"/>
              </a:solidFill>
            </a:endParaRPr>
          </a:p>
        </p:txBody>
      </p: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9A2ABE7D-3715-3049-9D3B-4340DF90B29A}"/>
              </a:ext>
            </a:extLst>
          </p:cNvPr>
          <p:cNvCxnSpPr>
            <a:cxnSpLocks/>
          </p:cNvCxnSpPr>
          <p:nvPr/>
        </p:nvCxnSpPr>
        <p:spPr>
          <a:xfrm>
            <a:off x="3735561" y="3129970"/>
            <a:ext cx="1058509" cy="0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2AEE1E66-B828-364A-BEA9-2D4295EEC427}"/>
              </a:ext>
            </a:extLst>
          </p:cNvPr>
          <p:cNvSpPr txBox="1"/>
          <p:nvPr/>
        </p:nvSpPr>
        <p:spPr>
          <a:xfrm>
            <a:off x="4715114" y="5318818"/>
            <a:ext cx="1164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+mn-ea"/>
              </a:rPr>
              <a:t>Dialogue</a:t>
            </a:r>
          </a:p>
        </p:txBody>
      </p:sp>
      <p:sp>
        <p:nvSpPr>
          <p:cNvPr id="94" name="삼각형 93">
            <a:extLst>
              <a:ext uri="{FF2B5EF4-FFF2-40B4-BE49-F238E27FC236}">
                <a16:creationId xmlns:a16="http://schemas.microsoft.com/office/drawing/2014/main" id="{51356A63-BE77-DA4D-94FF-15AC5A3EF377}"/>
              </a:ext>
            </a:extLst>
          </p:cNvPr>
          <p:cNvSpPr/>
          <p:nvPr/>
        </p:nvSpPr>
        <p:spPr>
          <a:xfrm rot="5400000">
            <a:off x="4501730" y="5391628"/>
            <a:ext cx="259510" cy="223716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bg1"/>
              </a:solidFill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07FAA682-2958-314E-95D5-51D7551A166B}"/>
              </a:ext>
            </a:extLst>
          </p:cNvPr>
          <p:cNvSpPr txBox="1"/>
          <p:nvPr/>
        </p:nvSpPr>
        <p:spPr>
          <a:xfrm>
            <a:off x="4675925" y="5662519"/>
            <a:ext cx="65934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+mn-ea"/>
              </a:rPr>
              <a:t>: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Dialogue Manager</a:t>
            </a:r>
            <a:r>
              <a:rPr lang="ko-KR" altLang="en-US" dirty="0" err="1">
                <a:solidFill>
                  <a:schemeClr val="bg1"/>
                </a:solidFill>
                <a:latin typeface="+mn-ea"/>
              </a:rPr>
              <a:t>를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 통해 플레이어와 게임간의 대화 텍스트</a:t>
            </a:r>
            <a:endParaRPr lang="en-US" altLang="ko-KR" dirty="0">
              <a:solidFill>
                <a:schemeClr val="bg1"/>
              </a:solidFill>
              <a:latin typeface="+mn-ea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+mn-ea"/>
              </a:rPr>
              <a:t>  출력 및 </a:t>
            </a:r>
            <a:r>
              <a:rPr lang="en-US" altLang="ko-KR" dirty="0" err="1">
                <a:solidFill>
                  <a:schemeClr val="bg1"/>
                </a:solidFill>
                <a:latin typeface="+mn-ea"/>
              </a:rPr>
              <a:t>Animaion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기능을 제공한다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562649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직사각형 56">
            <a:extLst>
              <a:ext uri="{FF2B5EF4-FFF2-40B4-BE49-F238E27FC236}">
                <a16:creationId xmlns:a16="http://schemas.microsoft.com/office/drawing/2014/main" id="{409F4222-77F2-3C4F-8B8B-657B75CF2F44}"/>
              </a:ext>
            </a:extLst>
          </p:cNvPr>
          <p:cNvSpPr/>
          <p:nvPr/>
        </p:nvSpPr>
        <p:spPr>
          <a:xfrm>
            <a:off x="5209228" y="1342311"/>
            <a:ext cx="1956426" cy="66205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Game Manager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840F23-E8DD-2746-88F0-E39F9B8DB0F5}"/>
              </a:ext>
            </a:extLst>
          </p:cNvPr>
          <p:cNvSpPr txBox="1"/>
          <p:nvPr/>
        </p:nvSpPr>
        <p:spPr>
          <a:xfrm>
            <a:off x="255585" y="229853"/>
            <a:ext cx="30101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+mj-ea"/>
                <a:ea typeface="+mj-ea"/>
              </a:rPr>
              <a:t>2.</a:t>
            </a:r>
            <a:r>
              <a:rPr lang="ko-KR" altLang="en-US" sz="1600" b="1" dirty="0">
                <a:solidFill>
                  <a:schemeClr val="bg1"/>
                </a:solidFill>
                <a:latin typeface="+mj-ea"/>
                <a:ea typeface="+mj-ea"/>
              </a:rPr>
              <a:t>구조 설계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B4B62565-8EC5-A846-AE75-B78578D0E746}"/>
              </a:ext>
            </a:extLst>
          </p:cNvPr>
          <p:cNvSpPr/>
          <p:nvPr/>
        </p:nvSpPr>
        <p:spPr>
          <a:xfrm>
            <a:off x="954199" y="764992"/>
            <a:ext cx="21691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2400" b="1" dirty="0">
                <a:solidFill>
                  <a:schemeClr val="bg1"/>
                </a:solidFill>
              </a:rPr>
              <a:t>클래스 구조도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70E7EB31-4FC2-BD4A-94F3-CFDC5C53999B}"/>
              </a:ext>
            </a:extLst>
          </p:cNvPr>
          <p:cNvSpPr/>
          <p:nvPr/>
        </p:nvSpPr>
        <p:spPr>
          <a:xfrm>
            <a:off x="712393" y="894242"/>
            <a:ext cx="163084" cy="163084"/>
          </a:xfrm>
          <a:prstGeom prst="ellipse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94F5F724-4E80-9F4D-9A0E-9B29C4A418FF}"/>
              </a:ext>
            </a:extLst>
          </p:cNvPr>
          <p:cNvCxnSpPr>
            <a:stCxn id="57" idx="3"/>
          </p:cNvCxnSpPr>
          <p:nvPr/>
        </p:nvCxnSpPr>
        <p:spPr>
          <a:xfrm>
            <a:off x="7165654" y="1673340"/>
            <a:ext cx="1258418" cy="0"/>
          </a:xfrm>
          <a:prstGeom prst="line">
            <a:avLst/>
          </a:prstGeom>
          <a:ln w="3492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B58BA6B-492F-4245-AF02-98453F8538D2}"/>
              </a:ext>
            </a:extLst>
          </p:cNvPr>
          <p:cNvSpPr/>
          <p:nvPr/>
        </p:nvSpPr>
        <p:spPr>
          <a:xfrm>
            <a:off x="8416067" y="1342311"/>
            <a:ext cx="1956426" cy="66205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Dialogue Manager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2C55255-BDA1-144C-953F-17C8F593D7E5}"/>
              </a:ext>
            </a:extLst>
          </p:cNvPr>
          <p:cNvSpPr/>
          <p:nvPr/>
        </p:nvSpPr>
        <p:spPr>
          <a:xfrm>
            <a:off x="4967046" y="2790328"/>
            <a:ext cx="2473583" cy="66205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UI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4F501B9-B44C-DB49-A635-1818DD2C43A6}"/>
              </a:ext>
            </a:extLst>
          </p:cNvPr>
          <p:cNvSpPr/>
          <p:nvPr/>
        </p:nvSpPr>
        <p:spPr>
          <a:xfrm>
            <a:off x="1252133" y="2790328"/>
            <a:ext cx="2473583" cy="66205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Item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A8C2B0E-8BC8-8347-AAA3-467B2E4D9DF6}"/>
              </a:ext>
            </a:extLst>
          </p:cNvPr>
          <p:cNvSpPr/>
          <p:nvPr/>
        </p:nvSpPr>
        <p:spPr>
          <a:xfrm>
            <a:off x="8671554" y="2790328"/>
            <a:ext cx="2473583" cy="66205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Item</a:t>
            </a: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E729D61-0FE7-B146-9301-E5AA140CE6AC}"/>
              </a:ext>
            </a:extLst>
          </p:cNvPr>
          <p:cNvCxnSpPr>
            <a:stCxn id="57" idx="2"/>
          </p:cNvCxnSpPr>
          <p:nvPr/>
        </p:nvCxnSpPr>
        <p:spPr>
          <a:xfrm>
            <a:off x="6187441" y="2004369"/>
            <a:ext cx="0" cy="379878"/>
          </a:xfrm>
          <a:prstGeom prst="line">
            <a:avLst/>
          </a:prstGeom>
          <a:ln w="3492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94825C0D-723C-CB49-A9B6-09C4842A0A80}"/>
              </a:ext>
            </a:extLst>
          </p:cNvPr>
          <p:cNvCxnSpPr>
            <a:cxnSpLocks/>
          </p:cNvCxnSpPr>
          <p:nvPr/>
        </p:nvCxnSpPr>
        <p:spPr>
          <a:xfrm>
            <a:off x="2390504" y="2384247"/>
            <a:ext cx="7492022" cy="0"/>
          </a:xfrm>
          <a:prstGeom prst="line">
            <a:avLst/>
          </a:prstGeom>
          <a:ln w="3492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4A725548-8A82-B747-ABE1-D63F1516AA12}"/>
              </a:ext>
            </a:extLst>
          </p:cNvPr>
          <p:cNvCxnSpPr>
            <a:cxnSpLocks/>
          </p:cNvCxnSpPr>
          <p:nvPr/>
        </p:nvCxnSpPr>
        <p:spPr>
          <a:xfrm>
            <a:off x="2405018" y="2384247"/>
            <a:ext cx="0" cy="406081"/>
          </a:xfrm>
          <a:prstGeom prst="line">
            <a:avLst/>
          </a:prstGeom>
          <a:ln w="3492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[R] 44">
            <a:extLst>
              <a:ext uri="{FF2B5EF4-FFF2-40B4-BE49-F238E27FC236}">
                <a16:creationId xmlns:a16="http://schemas.microsoft.com/office/drawing/2014/main" id="{36187A26-6E5B-614C-9C2E-155CDBB42C9A}"/>
              </a:ext>
            </a:extLst>
          </p:cNvPr>
          <p:cNvCxnSpPr>
            <a:cxnSpLocks/>
          </p:cNvCxnSpPr>
          <p:nvPr/>
        </p:nvCxnSpPr>
        <p:spPr>
          <a:xfrm>
            <a:off x="9869463" y="2384247"/>
            <a:ext cx="0" cy="406081"/>
          </a:xfrm>
          <a:prstGeom prst="line">
            <a:avLst/>
          </a:prstGeom>
          <a:ln w="3492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[R] 45">
            <a:extLst>
              <a:ext uri="{FF2B5EF4-FFF2-40B4-BE49-F238E27FC236}">
                <a16:creationId xmlns:a16="http://schemas.microsoft.com/office/drawing/2014/main" id="{786D350F-E975-9143-9097-2FDCCE6ADDF0}"/>
              </a:ext>
            </a:extLst>
          </p:cNvPr>
          <p:cNvCxnSpPr>
            <a:cxnSpLocks/>
          </p:cNvCxnSpPr>
          <p:nvPr/>
        </p:nvCxnSpPr>
        <p:spPr>
          <a:xfrm>
            <a:off x="6181567" y="2384247"/>
            <a:ext cx="0" cy="406081"/>
          </a:xfrm>
          <a:prstGeom prst="line">
            <a:avLst/>
          </a:prstGeom>
          <a:ln w="3492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A37B944F-12E5-0F4F-9B38-EEE9F453D1AE}"/>
              </a:ext>
            </a:extLst>
          </p:cNvPr>
          <p:cNvSpPr/>
          <p:nvPr/>
        </p:nvSpPr>
        <p:spPr>
          <a:xfrm>
            <a:off x="1252133" y="3678970"/>
            <a:ext cx="2473583" cy="469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Sound Item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B85E118D-6745-374F-BE07-CBEEE9CB8070}"/>
              </a:ext>
            </a:extLst>
          </p:cNvPr>
          <p:cNvSpPr/>
          <p:nvPr/>
        </p:nvSpPr>
        <p:spPr>
          <a:xfrm>
            <a:off x="1261978" y="4375238"/>
            <a:ext cx="2473583" cy="469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Interactable Item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2F1C923A-B404-9743-B19E-9CE4557B3DF1}"/>
              </a:ext>
            </a:extLst>
          </p:cNvPr>
          <p:cNvSpPr/>
          <p:nvPr/>
        </p:nvSpPr>
        <p:spPr>
          <a:xfrm>
            <a:off x="1252133" y="5071506"/>
            <a:ext cx="2473583" cy="469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Non-Interactable Item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84EDF4B4-0F16-0044-880A-A4B513B8646B}"/>
              </a:ext>
            </a:extLst>
          </p:cNvPr>
          <p:cNvSpPr/>
          <p:nvPr/>
        </p:nvSpPr>
        <p:spPr>
          <a:xfrm>
            <a:off x="1249099" y="5767774"/>
            <a:ext cx="2473583" cy="469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Etc..</a:t>
            </a: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43778CCE-91D5-4D46-8A60-F0C1DFBFB8B2}"/>
              </a:ext>
            </a:extLst>
          </p:cNvPr>
          <p:cNvSpPr/>
          <p:nvPr/>
        </p:nvSpPr>
        <p:spPr>
          <a:xfrm>
            <a:off x="4970080" y="3678970"/>
            <a:ext cx="2473583" cy="469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Game Status</a:t>
            </a: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86B3A09B-268C-9E4D-B089-ED0F4495088C}"/>
              </a:ext>
            </a:extLst>
          </p:cNvPr>
          <p:cNvSpPr/>
          <p:nvPr/>
        </p:nvSpPr>
        <p:spPr>
          <a:xfrm>
            <a:off x="4979925" y="4375238"/>
            <a:ext cx="2473583" cy="469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Game Info</a:t>
            </a: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01A1D49A-F9D1-6842-936C-9F6CC4B1F127}"/>
              </a:ext>
            </a:extLst>
          </p:cNvPr>
          <p:cNvSpPr/>
          <p:nvPr/>
        </p:nvSpPr>
        <p:spPr>
          <a:xfrm>
            <a:off x="4970080" y="5071506"/>
            <a:ext cx="2473583" cy="469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Dialogue</a:t>
            </a: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322B7333-1E42-7E42-988F-42B5129D4224}"/>
              </a:ext>
            </a:extLst>
          </p:cNvPr>
          <p:cNvSpPr/>
          <p:nvPr/>
        </p:nvSpPr>
        <p:spPr>
          <a:xfrm>
            <a:off x="4967046" y="5767774"/>
            <a:ext cx="2473583" cy="469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Etc..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45244DFB-61ED-FF4D-9FE9-4E5769EB60AA}"/>
              </a:ext>
            </a:extLst>
          </p:cNvPr>
          <p:cNvSpPr/>
          <p:nvPr/>
        </p:nvSpPr>
        <p:spPr>
          <a:xfrm>
            <a:off x="8674588" y="3678970"/>
            <a:ext cx="2473583" cy="469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Sound Item</a:t>
            </a: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90EA7D09-75EC-7846-8F89-0D5102338B30}"/>
              </a:ext>
            </a:extLst>
          </p:cNvPr>
          <p:cNvSpPr/>
          <p:nvPr/>
        </p:nvSpPr>
        <p:spPr>
          <a:xfrm>
            <a:off x="8684433" y="4375238"/>
            <a:ext cx="2473583" cy="469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Interactable Item</a:t>
            </a: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95C0137D-3DC8-3D47-8C8E-411197E76609}"/>
              </a:ext>
            </a:extLst>
          </p:cNvPr>
          <p:cNvSpPr/>
          <p:nvPr/>
        </p:nvSpPr>
        <p:spPr>
          <a:xfrm>
            <a:off x="8674588" y="5071506"/>
            <a:ext cx="2473583" cy="469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Non-Interactable Item</a:t>
            </a: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530C2C10-1257-AE40-BFBC-5A22FE8DA68B}"/>
              </a:ext>
            </a:extLst>
          </p:cNvPr>
          <p:cNvCxnSpPr>
            <a:cxnSpLocks/>
          </p:cNvCxnSpPr>
          <p:nvPr/>
        </p:nvCxnSpPr>
        <p:spPr>
          <a:xfrm>
            <a:off x="9882526" y="3453194"/>
            <a:ext cx="0" cy="225776"/>
          </a:xfrm>
          <a:prstGeom prst="line">
            <a:avLst/>
          </a:prstGeom>
          <a:ln w="3492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연결선[R] 85">
            <a:extLst>
              <a:ext uri="{FF2B5EF4-FFF2-40B4-BE49-F238E27FC236}">
                <a16:creationId xmlns:a16="http://schemas.microsoft.com/office/drawing/2014/main" id="{F933CDBD-9E7F-2046-A80E-4F63E67022D2}"/>
              </a:ext>
            </a:extLst>
          </p:cNvPr>
          <p:cNvCxnSpPr>
            <a:cxnSpLocks/>
          </p:cNvCxnSpPr>
          <p:nvPr/>
        </p:nvCxnSpPr>
        <p:spPr>
          <a:xfrm>
            <a:off x="9882526" y="4135774"/>
            <a:ext cx="0" cy="225776"/>
          </a:xfrm>
          <a:prstGeom prst="line">
            <a:avLst/>
          </a:prstGeom>
          <a:ln w="3492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연결선[R] 86">
            <a:extLst>
              <a:ext uri="{FF2B5EF4-FFF2-40B4-BE49-F238E27FC236}">
                <a16:creationId xmlns:a16="http://schemas.microsoft.com/office/drawing/2014/main" id="{B0AC1A5D-B080-054E-886B-0EB39AC7779C}"/>
              </a:ext>
            </a:extLst>
          </p:cNvPr>
          <p:cNvCxnSpPr>
            <a:cxnSpLocks/>
          </p:cNvCxnSpPr>
          <p:nvPr/>
        </p:nvCxnSpPr>
        <p:spPr>
          <a:xfrm>
            <a:off x="9882526" y="4844113"/>
            <a:ext cx="0" cy="225776"/>
          </a:xfrm>
          <a:prstGeom prst="line">
            <a:avLst/>
          </a:prstGeom>
          <a:ln w="3492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연결선[R] 87">
            <a:extLst>
              <a:ext uri="{FF2B5EF4-FFF2-40B4-BE49-F238E27FC236}">
                <a16:creationId xmlns:a16="http://schemas.microsoft.com/office/drawing/2014/main" id="{1568D21F-4119-924A-95CF-3F8538398497}"/>
              </a:ext>
            </a:extLst>
          </p:cNvPr>
          <p:cNvCxnSpPr>
            <a:cxnSpLocks/>
          </p:cNvCxnSpPr>
          <p:nvPr/>
        </p:nvCxnSpPr>
        <p:spPr>
          <a:xfrm>
            <a:off x="9869463" y="5552635"/>
            <a:ext cx="0" cy="206063"/>
          </a:xfrm>
          <a:prstGeom prst="line">
            <a:avLst/>
          </a:prstGeom>
          <a:ln w="3492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연결선[R] 88">
            <a:extLst>
              <a:ext uri="{FF2B5EF4-FFF2-40B4-BE49-F238E27FC236}">
                <a16:creationId xmlns:a16="http://schemas.microsoft.com/office/drawing/2014/main" id="{6769BD41-FDD8-074B-9EB5-F8839ACC34CD}"/>
              </a:ext>
            </a:extLst>
          </p:cNvPr>
          <p:cNvCxnSpPr>
            <a:cxnSpLocks/>
          </p:cNvCxnSpPr>
          <p:nvPr/>
        </p:nvCxnSpPr>
        <p:spPr>
          <a:xfrm>
            <a:off x="6194937" y="3453194"/>
            <a:ext cx="0" cy="225776"/>
          </a:xfrm>
          <a:prstGeom prst="line">
            <a:avLst/>
          </a:prstGeom>
          <a:ln w="3492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연결선[R] 89">
            <a:extLst>
              <a:ext uri="{FF2B5EF4-FFF2-40B4-BE49-F238E27FC236}">
                <a16:creationId xmlns:a16="http://schemas.microsoft.com/office/drawing/2014/main" id="{D74C3EC7-AEA5-FC40-A3C7-B6D1CC6FA3F6}"/>
              </a:ext>
            </a:extLst>
          </p:cNvPr>
          <p:cNvCxnSpPr>
            <a:cxnSpLocks/>
          </p:cNvCxnSpPr>
          <p:nvPr/>
        </p:nvCxnSpPr>
        <p:spPr>
          <a:xfrm>
            <a:off x="6194937" y="4135774"/>
            <a:ext cx="0" cy="225776"/>
          </a:xfrm>
          <a:prstGeom prst="line">
            <a:avLst/>
          </a:prstGeom>
          <a:ln w="3492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연결선[R] 90">
            <a:extLst>
              <a:ext uri="{FF2B5EF4-FFF2-40B4-BE49-F238E27FC236}">
                <a16:creationId xmlns:a16="http://schemas.microsoft.com/office/drawing/2014/main" id="{1981EBEC-82FB-034A-8DE3-D361A83694A1}"/>
              </a:ext>
            </a:extLst>
          </p:cNvPr>
          <p:cNvCxnSpPr>
            <a:cxnSpLocks/>
          </p:cNvCxnSpPr>
          <p:nvPr/>
        </p:nvCxnSpPr>
        <p:spPr>
          <a:xfrm>
            <a:off x="6194937" y="4844113"/>
            <a:ext cx="0" cy="225776"/>
          </a:xfrm>
          <a:prstGeom prst="line">
            <a:avLst/>
          </a:prstGeom>
          <a:ln w="3492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F71BD4B7-754E-D14F-A985-4BCDD84CD480}"/>
              </a:ext>
            </a:extLst>
          </p:cNvPr>
          <p:cNvSpPr txBox="1"/>
          <p:nvPr/>
        </p:nvSpPr>
        <p:spPr>
          <a:xfrm>
            <a:off x="9301085" y="329214"/>
            <a:ext cx="2404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u="sng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클래스 구조도</a:t>
            </a:r>
            <a:r>
              <a:rPr lang="ko-KR" altLang="en-US" sz="1200" dirty="0">
                <a:solidFill>
                  <a:schemeClr val="bg1"/>
                </a:solidFill>
                <a:latin typeface="+mj-ea"/>
                <a:ea typeface="+mj-ea"/>
              </a:rPr>
              <a:t>          씬 구조도 </a:t>
            </a:r>
          </a:p>
        </p:txBody>
      </p:sp>
      <p:cxnSp>
        <p:nvCxnSpPr>
          <p:cNvPr id="58" name="직선 연결선[R] 57">
            <a:extLst>
              <a:ext uri="{FF2B5EF4-FFF2-40B4-BE49-F238E27FC236}">
                <a16:creationId xmlns:a16="http://schemas.microsoft.com/office/drawing/2014/main" id="{FA473B6F-BA60-9140-B06D-D3DC3B75EB3A}"/>
              </a:ext>
            </a:extLst>
          </p:cNvPr>
          <p:cNvCxnSpPr/>
          <p:nvPr/>
        </p:nvCxnSpPr>
        <p:spPr>
          <a:xfrm>
            <a:off x="3939128" y="1673340"/>
            <a:ext cx="1258418" cy="0"/>
          </a:xfrm>
          <a:prstGeom prst="line">
            <a:avLst/>
          </a:prstGeom>
          <a:ln w="3492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05AFBEC1-DBA4-A34F-AB7D-61FB74CB8343}"/>
              </a:ext>
            </a:extLst>
          </p:cNvPr>
          <p:cNvSpPr/>
          <p:nvPr/>
        </p:nvSpPr>
        <p:spPr>
          <a:xfrm>
            <a:off x="2002204" y="1342311"/>
            <a:ext cx="1956426" cy="66205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Sound Manager</a:t>
            </a: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17BE9944-7125-974F-89A2-C2FE63E75668}"/>
              </a:ext>
            </a:extLst>
          </p:cNvPr>
          <p:cNvSpPr/>
          <p:nvPr/>
        </p:nvSpPr>
        <p:spPr>
          <a:xfrm>
            <a:off x="8684433" y="5767774"/>
            <a:ext cx="2473583" cy="469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Etc..</a:t>
            </a:r>
          </a:p>
        </p:txBody>
      </p:sp>
      <p:cxnSp>
        <p:nvCxnSpPr>
          <p:cNvPr id="72" name="직선 연결선[R] 71">
            <a:extLst>
              <a:ext uri="{FF2B5EF4-FFF2-40B4-BE49-F238E27FC236}">
                <a16:creationId xmlns:a16="http://schemas.microsoft.com/office/drawing/2014/main" id="{00CF39B1-38E5-A843-B602-C1DD59F66ACD}"/>
              </a:ext>
            </a:extLst>
          </p:cNvPr>
          <p:cNvCxnSpPr>
            <a:cxnSpLocks/>
          </p:cNvCxnSpPr>
          <p:nvPr/>
        </p:nvCxnSpPr>
        <p:spPr>
          <a:xfrm>
            <a:off x="6203838" y="5552635"/>
            <a:ext cx="0" cy="206063"/>
          </a:xfrm>
          <a:prstGeom prst="line">
            <a:avLst/>
          </a:prstGeom>
          <a:ln w="3492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연결선[R] 95">
            <a:extLst>
              <a:ext uri="{FF2B5EF4-FFF2-40B4-BE49-F238E27FC236}">
                <a16:creationId xmlns:a16="http://schemas.microsoft.com/office/drawing/2014/main" id="{7A2B0ECD-39C6-FF4C-8D3C-A176226A2611}"/>
              </a:ext>
            </a:extLst>
          </p:cNvPr>
          <p:cNvCxnSpPr>
            <a:cxnSpLocks/>
          </p:cNvCxnSpPr>
          <p:nvPr/>
        </p:nvCxnSpPr>
        <p:spPr>
          <a:xfrm>
            <a:off x="2430400" y="3453194"/>
            <a:ext cx="0" cy="225776"/>
          </a:xfrm>
          <a:prstGeom prst="line">
            <a:avLst/>
          </a:prstGeom>
          <a:ln w="3492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연결선[R] 96">
            <a:extLst>
              <a:ext uri="{FF2B5EF4-FFF2-40B4-BE49-F238E27FC236}">
                <a16:creationId xmlns:a16="http://schemas.microsoft.com/office/drawing/2014/main" id="{794C7F9F-6431-5341-8EB8-93EA1DA243B6}"/>
              </a:ext>
            </a:extLst>
          </p:cNvPr>
          <p:cNvCxnSpPr>
            <a:cxnSpLocks/>
          </p:cNvCxnSpPr>
          <p:nvPr/>
        </p:nvCxnSpPr>
        <p:spPr>
          <a:xfrm>
            <a:off x="2430400" y="4135774"/>
            <a:ext cx="0" cy="225776"/>
          </a:xfrm>
          <a:prstGeom prst="line">
            <a:avLst/>
          </a:prstGeom>
          <a:ln w="3492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연결선[R] 97">
            <a:extLst>
              <a:ext uri="{FF2B5EF4-FFF2-40B4-BE49-F238E27FC236}">
                <a16:creationId xmlns:a16="http://schemas.microsoft.com/office/drawing/2014/main" id="{71A3CD33-9D89-BC4C-A3C1-AD48330093B4}"/>
              </a:ext>
            </a:extLst>
          </p:cNvPr>
          <p:cNvCxnSpPr>
            <a:cxnSpLocks/>
          </p:cNvCxnSpPr>
          <p:nvPr/>
        </p:nvCxnSpPr>
        <p:spPr>
          <a:xfrm>
            <a:off x="2430400" y="4844113"/>
            <a:ext cx="0" cy="225776"/>
          </a:xfrm>
          <a:prstGeom prst="line">
            <a:avLst/>
          </a:prstGeom>
          <a:ln w="3492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[R] 98">
            <a:extLst>
              <a:ext uri="{FF2B5EF4-FFF2-40B4-BE49-F238E27FC236}">
                <a16:creationId xmlns:a16="http://schemas.microsoft.com/office/drawing/2014/main" id="{58CAD0FA-D681-9B45-BD9B-A86F18C6DB78}"/>
              </a:ext>
            </a:extLst>
          </p:cNvPr>
          <p:cNvCxnSpPr>
            <a:cxnSpLocks/>
          </p:cNvCxnSpPr>
          <p:nvPr/>
        </p:nvCxnSpPr>
        <p:spPr>
          <a:xfrm>
            <a:off x="2417337" y="5552635"/>
            <a:ext cx="0" cy="206063"/>
          </a:xfrm>
          <a:prstGeom prst="line">
            <a:avLst/>
          </a:prstGeom>
          <a:ln w="3492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5105E665-B1D5-BE48-ACBF-0BDA31589854}"/>
              </a:ext>
            </a:extLst>
          </p:cNvPr>
          <p:cNvSpPr/>
          <p:nvPr/>
        </p:nvSpPr>
        <p:spPr>
          <a:xfrm>
            <a:off x="4383222" y="2483425"/>
            <a:ext cx="7281910" cy="404535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bg1"/>
              </a:solidFill>
              <a:latin typeface="+mn-ea"/>
            </a:endParaRPr>
          </a:p>
          <a:p>
            <a:pPr algn="ctr"/>
            <a:endParaRPr lang="en-US" altLang="ko-KR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981A01B-6086-E143-A214-10D3F3F0AC31}"/>
              </a:ext>
            </a:extLst>
          </p:cNvPr>
          <p:cNvSpPr txBox="1"/>
          <p:nvPr/>
        </p:nvSpPr>
        <p:spPr>
          <a:xfrm>
            <a:off x="4815410" y="2956882"/>
            <a:ext cx="66323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+mn-ea"/>
              </a:rPr>
              <a:t>게임 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Item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들 </a:t>
            </a:r>
            <a:r>
              <a:rPr lang="ko-KR" altLang="en-US" dirty="0" err="1">
                <a:solidFill>
                  <a:schemeClr val="bg1"/>
                </a:solidFill>
                <a:latin typeface="+mn-ea"/>
              </a:rPr>
              <a:t>마다의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 고유의 특성 및 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Tracking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 기능을 정의한다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. 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B91CCEE-721A-624C-AEEF-6AA65D2310ED}"/>
              </a:ext>
            </a:extLst>
          </p:cNvPr>
          <p:cNvSpPr txBox="1"/>
          <p:nvPr/>
        </p:nvSpPr>
        <p:spPr>
          <a:xfrm>
            <a:off x="4688988" y="4029166"/>
            <a:ext cx="7077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+mn-ea"/>
              </a:rPr>
              <a:t>: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3D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 입체 음향 기법을 이용해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,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Audio Source 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컴포넌트를 정의한다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209B14C-9C14-AC45-AA03-E6DFF1D99131}"/>
              </a:ext>
            </a:extLst>
          </p:cNvPr>
          <p:cNvSpPr txBox="1"/>
          <p:nvPr/>
        </p:nvSpPr>
        <p:spPr>
          <a:xfrm>
            <a:off x="4688988" y="4709246"/>
            <a:ext cx="70551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+mn-ea"/>
              </a:rPr>
              <a:t>: 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플레이어가 잡을 수 있고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,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 상호작용을 통해 다른 물체를 조작할 수</a:t>
            </a:r>
            <a:endParaRPr lang="en-US" altLang="ko-KR" dirty="0">
              <a:solidFill>
                <a:schemeClr val="bg1"/>
              </a:solidFill>
              <a:latin typeface="+mn-ea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+mn-ea"/>
              </a:rPr>
              <a:t>  있는 기능을 정의한다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595D96A-3541-904E-BBA9-6B567619DF1B}"/>
              </a:ext>
            </a:extLst>
          </p:cNvPr>
          <p:cNvSpPr txBox="1"/>
          <p:nvPr/>
        </p:nvSpPr>
        <p:spPr>
          <a:xfrm>
            <a:off x="4715114" y="3659834"/>
            <a:ext cx="1464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+mn-ea"/>
              </a:rPr>
              <a:t>Sound Item</a:t>
            </a:r>
          </a:p>
        </p:txBody>
      </p:sp>
      <p:sp>
        <p:nvSpPr>
          <p:cNvPr id="52" name="삼각형 51">
            <a:extLst>
              <a:ext uri="{FF2B5EF4-FFF2-40B4-BE49-F238E27FC236}">
                <a16:creationId xmlns:a16="http://schemas.microsoft.com/office/drawing/2014/main" id="{0EB6D23F-881E-B641-98B5-D61666633638}"/>
              </a:ext>
            </a:extLst>
          </p:cNvPr>
          <p:cNvSpPr/>
          <p:nvPr/>
        </p:nvSpPr>
        <p:spPr>
          <a:xfrm rot="5400000">
            <a:off x="4501730" y="3732644"/>
            <a:ext cx="259510" cy="223716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bg1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BB04A9D-BEF2-D547-913F-35A98CF02F00}"/>
              </a:ext>
            </a:extLst>
          </p:cNvPr>
          <p:cNvSpPr txBox="1"/>
          <p:nvPr/>
        </p:nvSpPr>
        <p:spPr>
          <a:xfrm>
            <a:off x="4715114" y="4378292"/>
            <a:ext cx="20693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+mn-ea"/>
              </a:rPr>
              <a:t>Interactable Item</a:t>
            </a:r>
          </a:p>
        </p:txBody>
      </p:sp>
      <p:sp>
        <p:nvSpPr>
          <p:cNvPr id="54" name="삼각형 53">
            <a:extLst>
              <a:ext uri="{FF2B5EF4-FFF2-40B4-BE49-F238E27FC236}">
                <a16:creationId xmlns:a16="http://schemas.microsoft.com/office/drawing/2014/main" id="{19D85033-2D2C-C047-BCDB-A0883E59CF41}"/>
              </a:ext>
            </a:extLst>
          </p:cNvPr>
          <p:cNvSpPr/>
          <p:nvPr/>
        </p:nvSpPr>
        <p:spPr>
          <a:xfrm rot="5400000">
            <a:off x="4501730" y="4451102"/>
            <a:ext cx="259510" cy="223716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bg1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1EEF2B4-AAF0-3743-9190-54DD553A9A2C}"/>
              </a:ext>
            </a:extLst>
          </p:cNvPr>
          <p:cNvSpPr txBox="1"/>
          <p:nvPr/>
        </p:nvSpPr>
        <p:spPr>
          <a:xfrm>
            <a:off x="4715114" y="5318818"/>
            <a:ext cx="26336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+mn-ea"/>
              </a:rPr>
              <a:t>Non-Interactable Item</a:t>
            </a:r>
          </a:p>
        </p:txBody>
      </p:sp>
      <p:sp>
        <p:nvSpPr>
          <p:cNvPr id="71" name="삼각형 70">
            <a:extLst>
              <a:ext uri="{FF2B5EF4-FFF2-40B4-BE49-F238E27FC236}">
                <a16:creationId xmlns:a16="http://schemas.microsoft.com/office/drawing/2014/main" id="{E215F857-8BC8-054F-B8BA-0812FB791B47}"/>
              </a:ext>
            </a:extLst>
          </p:cNvPr>
          <p:cNvSpPr/>
          <p:nvPr/>
        </p:nvSpPr>
        <p:spPr>
          <a:xfrm rot="5400000">
            <a:off x="4501730" y="5391628"/>
            <a:ext cx="259510" cy="223716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bg1"/>
              </a:solidFill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7D296E3A-810B-0640-A980-62952B45BF67}"/>
              </a:ext>
            </a:extLst>
          </p:cNvPr>
          <p:cNvSpPr txBox="1"/>
          <p:nvPr/>
        </p:nvSpPr>
        <p:spPr>
          <a:xfrm>
            <a:off x="4688988" y="5662519"/>
            <a:ext cx="66720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+mn-ea"/>
              </a:rPr>
              <a:t>: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 상호작용이 없는 물체들의 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Collider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 및 </a:t>
            </a:r>
            <a:r>
              <a:rPr lang="en-US" altLang="ko-KR" dirty="0" err="1">
                <a:solidFill>
                  <a:schemeClr val="bg1"/>
                </a:solidFill>
                <a:latin typeface="+mn-ea"/>
              </a:rPr>
              <a:t>Rigidbody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 설정을 통해</a:t>
            </a:r>
            <a:endParaRPr lang="en-US" altLang="ko-KR" dirty="0">
              <a:solidFill>
                <a:schemeClr val="bg1"/>
              </a:solidFill>
              <a:latin typeface="+mn-ea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+mn-ea"/>
              </a:rPr>
              <a:t>  정의한다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9A2ABE7D-3715-3049-9D3B-4340DF90B29A}"/>
              </a:ext>
            </a:extLst>
          </p:cNvPr>
          <p:cNvCxnSpPr>
            <a:cxnSpLocks/>
          </p:cNvCxnSpPr>
          <p:nvPr/>
        </p:nvCxnSpPr>
        <p:spPr>
          <a:xfrm>
            <a:off x="3735561" y="3129970"/>
            <a:ext cx="1058509" cy="0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10646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직사각형 56">
            <a:extLst>
              <a:ext uri="{FF2B5EF4-FFF2-40B4-BE49-F238E27FC236}">
                <a16:creationId xmlns:a16="http://schemas.microsoft.com/office/drawing/2014/main" id="{409F4222-77F2-3C4F-8B8B-657B75CF2F44}"/>
              </a:ext>
            </a:extLst>
          </p:cNvPr>
          <p:cNvSpPr/>
          <p:nvPr/>
        </p:nvSpPr>
        <p:spPr>
          <a:xfrm>
            <a:off x="4407566" y="894242"/>
            <a:ext cx="3405803" cy="95614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latin typeface="+mn-ea"/>
              </a:rPr>
              <a:t>Intro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840F23-E8DD-2746-88F0-E39F9B8DB0F5}"/>
              </a:ext>
            </a:extLst>
          </p:cNvPr>
          <p:cNvSpPr txBox="1"/>
          <p:nvPr/>
        </p:nvSpPr>
        <p:spPr>
          <a:xfrm>
            <a:off x="255585" y="229853"/>
            <a:ext cx="30101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2.</a:t>
            </a:r>
            <a:r>
              <a:rPr lang="ko-KR" altLang="en-US" sz="1600" b="1" dirty="0">
                <a:solidFill>
                  <a:schemeClr val="bg1"/>
                </a:solidFill>
                <a:latin typeface="+mn-ea"/>
              </a:rPr>
              <a:t>구조 설계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B4B62565-8EC5-A846-AE75-B78578D0E746}"/>
              </a:ext>
            </a:extLst>
          </p:cNvPr>
          <p:cNvSpPr/>
          <p:nvPr/>
        </p:nvSpPr>
        <p:spPr>
          <a:xfrm>
            <a:off x="954199" y="764992"/>
            <a:ext cx="15247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2400" b="1" dirty="0">
                <a:solidFill>
                  <a:schemeClr val="bg1"/>
                </a:solidFill>
                <a:latin typeface="+mn-ea"/>
              </a:rPr>
              <a:t>씬 구조도</a:t>
            </a:r>
            <a:endParaRPr lang="ko-KR" altLang="en-US" sz="24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70E7EB31-4FC2-BD4A-94F3-CFDC5C53999B}"/>
              </a:ext>
            </a:extLst>
          </p:cNvPr>
          <p:cNvSpPr/>
          <p:nvPr/>
        </p:nvSpPr>
        <p:spPr>
          <a:xfrm>
            <a:off x="712393" y="894242"/>
            <a:ext cx="163084" cy="163084"/>
          </a:xfrm>
          <a:prstGeom prst="ellipse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6F1C7722-2EAB-3C4E-94B0-187414A71323}"/>
              </a:ext>
            </a:extLst>
          </p:cNvPr>
          <p:cNvCxnSpPr>
            <a:cxnSpLocks/>
          </p:cNvCxnSpPr>
          <p:nvPr/>
        </p:nvCxnSpPr>
        <p:spPr>
          <a:xfrm>
            <a:off x="4116580" y="5389321"/>
            <a:ext cx="4053089" cy="0"/>
          </a:xfrm>
          <a:prstGeom prst="straightConnector1">
            <a:avLst/>
          </a:prstGeom>
          <a:ln w="698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20167EFE-F959-5347-8152-36FDF45522E9}"/>
              </a:ext>
            </a:extLst>
          </p:cNvPr>
          <p:cNvCxnSpPr>
            <a:cxnSpLocks/>
            <a:stCxn id="41" idx="0"/>
          </p:cNvCxnSpPr>
          <p:nvPr/>
        </p:nvCxnSpPr>
        <p:spPr>
          <a:xfrm flipH="1" flipV="1">
            <a:off x="7813369" y="1674999"/>
            <a:ext cx="2059202" cy="1661546"/>
          </a:xfrm>
          <a:prstGeom prst="straightConnector1">
            <a:avLst/>
          </a:prstGeom>
          <a:ln w="698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5B9F9225-E6C4-3142-ADC4-DF9520E1559F}"/>
              </a:ext>
            </a:extLst>
          </p:cNvPr>
          <p:cNvSpPr txBox="1"/>
          <p:nvPr/>
        </p:nvSpPr>
        <p:spPr>
          <a:xfrm>
            <a:off x="2711319" y="2157473"/>
            <a:ext cx="707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bg1"/>
                </a:solidFill>
                <a:latin typeface="+mn-ea"/>
              </a:rPr>
              <a:t>Start</a:t>
            </a:r>
            <a:endParaRPr kumimoji="1" lang="ko-KR" altLang="en-US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1094ED8-9166-6F44-B81F-FD3B2D01A20C}"/>
              </a:ext>
            </a:extLst>
          </p:cNvPr>
          <p:cNvSpPr txBox="1"/>
          <p:nvPr/>
        </p:nvSpPr>
        <p:spPr>
          <a:xfrm>
            <a:off x="9301085" y="329214"/>
            <a:ext cx="2404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+mn-ea"/>
              </a:rPr>
              <a:t>클래스 구조도          </a:t>
            </a:r>
            <a:r>
              <a:rPr lang="ko-KR" altLang="en-US" sz="1200" b="1" u="sng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씬 구조도</a:t>
            </a:r>
            <a:r>
              <a:rPr lang="ko-KR" altLang="en-US" sz="1200" dirty="0">
                <a:solidFill>
                  <a:schemeClr val="bg1"/>
                </a:solidFill>
                <a:latin typeface="+mn-ea"/>
              </a:rPr>
              <a:t>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6C4EAD9-A65D-A346-BC05-8492B7FDBCFA}"/>
              </a:ext>
            </a:extLst>
          </p:cNvPr>
          <p:cNvSpPr txBox="1"/>
          <p:nvPr/>
        </p:nvSpPr>
        <p:spPr>
          <a:xfrm>
            <a:off x="5713563" y="4968189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bg1"/>
                </a:solidFill>
                <a:latin typeface="+mn-ea"/>
              </a:rPr>
              <a:t>Game</a:t>
            </a:r>
            <a:endParaRPr kumimoji="1" lang="ko-KR" altLang="en-US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13E7CBA-6E2E-0543-A202-57ADE3006908}"/>
              </a:ext>
            </a:extLst>
          </p:cNvPr>
          <p:cNvSpPr/>
          <p:nvPr/>
        </p:nvSpPr>
        <p:spPr>
          <a:xfrm>
            <a:off x="4407566" y="1850383"/>
            <a:ext cx="3405803" cy="180721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bg1"/>
              </a:solidFill>
              <a:latin typeface="+mn-ea"/>
            </a:endParaRPr>
          </a:p>
          <a:p>
            <a:pPr algn="ctr"/>
            <a:endParaRPr lang="en-US" altLang="ko-KR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0C4D1E-7D5E-3847-A8C2-E1AF217B196C}"/>
              </a:ext>
            </a:extLst>
          </p:cNvPr>
          <p:cNvSpPr txBox="1"/>
          <p:nvPr/>
        </p:nvSpPr>
        <p:spPr>
          <a:xfrm>
            <a:off x="4581934" y="2041407"/>
            <a:ext cx="850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+mn-ea"/>
              </a:rPr>
              <a:t>Start</a:t>
            </a:r>
            <a:r>
              <a:rPr lang="ko-KR" altLang="en-US" b="1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b="1" dirty="0">
                <a:solidFill>
                  <a:schemeClr val="bg1"/>
                </a:solidFill>
                <a:latin typeface="+mn-ea"/>
              </a:rPr>
              <a:t>:</a:t>
            </a:r>
            <a:endParaRPr kumimoji="1" lang="ko-KR" altLang="en-US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77AD77-FD3B-5D4F-A3DE-F1CADAE5E21E}"/>
              </a:ext>
            </a:extLst>
          </p:cNvPr>
          <p:cNvSpPr txBox="1"/>
          <p:nvPr/>
        </p:nvSpPr>
        <p:spPr>
          <a:xfrm>
            <a:off x="5336410" y="2067533"/>
            <a:ext cx="2459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+mn-ea"/>
              </a:rPr>
              <a:t>Dialog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dirty="0" err="1">
                <a:solidFill>
                  <a:schemeClr val="bg1"/>
                </a:solidFill>
                <a:latin typeface="+mn-ea"/>
              </a:rPr>
              <a:t>씬을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 실행한다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A189F95-182E-B440-92B3-30AA677FBD8F}"/>
              </a:ext>
            </a:extLst>
          </p:cNvPr>
          <p:cNvSpPr/>
          <p:nvPr/>
        </p:nvSpPr>
        <p:spPr>
          <a:xfrm>
            <a:off x="710777" y="3336545"/>
            <a:ext cx="3405803" cy="95614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latin typeface="+mn-ea"/>
              </a:rPr>
              <a:t>Dialog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402670D-30C3-BC4F-9C49-EFFA860841E4}"/>
              </a:ext>
            </a:extLst>
          </p:cNvPr>
          <p:cNvSpPr/>
          <p:nvPr/>
        </p:nvSpPr>
        <p:spPr>
          <a:xfrm>
            <a:off x="710777" y="4292686"/>
            <a:ext cx="3405803" cy="180721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bg1"/>
              </a:solidFill>
              <a:latin typeface="+mn-ea"/>
            </a:endParaRPr>
          </a:p>
          <a:p>
            <a:pPr algn="ctr"/>
            <a:endParaRPr lang="en-US" altLang="ko-KR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CFE38623-DD96-8F4C-A421-A27181384E9A}"/>
              </a:ext>
            </a:extLst>
          </p:cNvPr>
          <p:cNvSpPr/>
          <p:nvPr/>
        </p:nvSpPr>
        <p:spPr>
          <a:xfrm>
            <a:off x="8169669" y="3336545"/>
            <a:ext cx="3405803" cy="95614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latin typeface="+mn-ea"/>
              </a:rPr>
              <a:t>Game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1884903B-C1ED-3645-9D96-28C823B44958}"/>
              </a:ext>
            </a:extLst>
          </p:cNvPr>
          <p:cNvSpPr/>
          <p:nvPr/>
        </p:nvSpPr>
        <p:spPr>
          <a:xfrm>
            <a:off x="8169669" y="4292686"/>
            <a:ext cx="3405803" cy="180721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bg1"/>
              </a:solidFill>
              <a:latin typeface="+mn-ea"/>
            </a:endParaRPr>
          </a:p>
          <a:p>
            <a:pPr algn="ctr"/>
            <a:endParaRPr lang="en-US" altLang="ko-KR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CC82F6D8-C30C-E443-88BB-3E42D9F8787A}"/>
              </a:ext>
            </a:extLst>
          </p:cNvPr>
          <p:cNvCxnSpPr>
            <a:cxnSpLocks/>
            <a:endCxn id="39" idx="0"/>
          </p:cNvCxnSpPr>
          <p:nvPr/>
        </p:nvCxnSpPr>
        <p:spPr>
          <a:xfrm flipH="1">
            <a:off x="2413679" y="1717065"/>
            <a:ext cx="1993886" cy="1619480"/>
          </a:xfrm>
          <a:prstGeom prst="straightConnector1">
            <a:avLst/>
          </a:prstGeom>
          <a:ln w="698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7F80664C-C915-914E-A053-5B122ED11ABD}"/>
              </a:ext>
            </a:extLst>
          </p:cNvPr>
          <p:cNvSpPr txBox="1"/>
          <p:nvPr/>
        </p:nvSpPr>
        <p:spPr>
          <a:xfrm>
            <a:off x="8838354" y="2160603"/>
            <a:ext cx="1452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bg1"/>
                </a:solidFill>
                <a:latin typeface="+mn-ea"/>
              </a:rPr>
              <a:t>Game Clear</a:t>
            </a:r>
            <a:endParaRPr kumimoji="1" lang="ko-KR" altLang="en-US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5F43321-9B87-274F-8C46-BCDD701B53B3}"/>
              </a:ext>
            </a:extLst>
          </p:cNvPr>
          <p:cNvSpPr txBox="1"/>
          <p:nvPr/>
        </p:nvSpPr>
        <p:spPr>
          <a:xfrm>
            <a:off x="4568871" y="2446356"/>
            <a:ext cx="905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+mn-ea"/>
              </a:rPr>
              <a:t>Story</a:t>
            </a:r>
            <a:r>
              <a:rPr lang="ko-KR" altLang="en-US" b="1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b="1" dirty="0">
                <a:solidFill>
                  <a:schemeClr val="bg1"/>
                </a:solidFill>
                <a:latin typeface="+mn-ea"/>
              </a:rPr>
              <a:t>:</a:t>
            </a:r>
            <a:endParaRPr kumimoji="1" lang="ko-KR" altLang="en-US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28846DF-8040-1345-B01C-3EBFA4FC7CBB}"/>
              </a:ext>
            </a:extLst>
          </p:cNvPr>
          <p:cNvSpPr txBox="1"/>
          <p:nvPr/>
        </p:nvSpPr>
        <p:spPr>
          <a:xfrm>
            <a:off x="5336410" y="2472482"/>
            <a:ext cx="24256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+mn-ea"/>
              </a:rPr>
              <a:t>게임의 스토리에 관한</a:t>
            </a:r>
            <a:endParaRPr lang="en-US" altLang="ko-KR" dirty="0">
              <a:solidFill>
                <a:schemeClr val="bg1"/>
              </a:solidFill>
              <a:latin typeface="+mn-ea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+mn-ea"/>
              </a:rPr>
              <a:t>정보를 참고한다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06154E7-97C3-ED40-8733-CED0D7A396F7}"/>
              </a:ext>
            </a:extLst>
          </p:cNvPr>
          <p:cNvSpPr txBox="1"/>
          <p:nvPr/>
        </p:nvSpPr>
        <p:spPr>
          <a:xfrm>
            <a:off x="4581934" y="3073373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+mn-ea"/>
              </a:rPr>
              <a:t>Exit</a:t>
            </a:r>
            <a:r>
              <a:rPr lang="ko-KR" altLang="en-US" b="1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b="1" dirty="0">
                <a:solidFill>
                  <a:schemeClr val="bg1"/>
                </a:solidFill>
                <a:latin typeface="+mn-ea"/>
              </a:rPr>
              <a:t>:</a:t>
            </a:r>
            <a:endParaRPr kumimoji="1" lang="ko-KR" altLang="en-US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FBC4AC4-7C8C-3B49-B1A6-BB4C05B7B837}"/>
              </a:ext>
            </a:extLst>
          </p:cNvPr>
          <p:cNvSpPr txBox="1"/>
          <p:nvPr/>
        </p:nvSpPr>
        <p:spPr>
          <a:xfrm>
            <a:off x="5336410" y="3099499"/>
            <a:ext cx="1933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+mn-ea"/>
              </a:rPr>
              <a:t>게임을 종료한다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1933593-DD47-A047-ABD9-F32390A54525}"/>
              </a:ext>
            </a:extLst>
          </p:cNvPr>
          <p:cNvSpPr txBox="1"/>
          <p:nvPr/>
        </p:nvSpPr>
        <p:spPr>
          <a:xfrm>
            <a:off x="872079" y="4471671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+mn-ea"/>
              </a:rPr>
              <a:t>Next</a:t>
            </a:r>
            <a:r>
              <a:rPr lang="ko-KR" altLang="en-US" b="1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b="1" dirty="0">
                <a:solidFill>
                  <a:schemeClr val="bg1"/>
                </a:solidFill>
                <a:latin typeface="+mn-ea"/>
              </a:rPr>
              <a:t>:</a:t>
            </a:r>
            <a:endParaRPr kumimoji="1" lang="ko-KR" altLang="en-US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97458ED-F9C7-D946-A37A-2D3BF1208700}"/>
              </a:ext>
            </a:extLst>
          </p:cNvPr>
          <p:cNvSpPr txBox="1"/>
          <p:nvPr/>
        </p:nvSpPr>
        <p:spPr>
          <a:xfrm>
            <a:off x="1626555" y="4497797"/>
            <a:ext cx="24256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+mn-ea"/>
              </a:rPr>
              <a:t>다음 대사와 이미지를</a:t>
            </a:r>
            <a:endParaRPr lang="en-US" altLang="ko-KR" dirty="0">
              <a:solidFill>
                <a:schemeClr val="bg1"/>
              </a:solidFill>
              <a:latin typeface="+mn-ea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+mn-ea"/>
              </a:rPr>
              <a:t>출력한다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83FD2B9-9CE8-564F-BFE1-5827DE2B5032}"/>
              </a:ext>
            </a:extLst>
          </p:cNvPr>
          <p:cNvSpPr txBox="1"/>
          <p:nvPr/>
        </p:nvSpPr>
        <p:spPr>
          <a:xfrm>
            <a:off x="845953" y="5307696"/>
            <a:ext cx="958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+mn-ea"/>
              </a:rPr>
              <a:t>Game</a:t>
            </a:r>
            <a:r>
              <a:rPr lang="ko-KR" altLang="en-US" b="1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b="1" dirty="0">
                <a:solidFill>
                  <a:schemeClr val="bg1"/>
                </a:solidFill>
                <a:latin typeface="+mn-ea"/>
              </a:rPr>
              <a:t>:</a:t>
            </a:r>
            <a:endParaRPr kumimoji="1" lang="ko-KR" altLang="en-US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3FBB516-261E-D245-9C47-245DFFD7C1D7}"/>
              </a:ext>
            </a:extLst>
          </p:cNvPr>
          <p:cNvSpPr txBox="1"/>
          <p:nvPr/>
        </p:nvSpPr>
        <p:spPr>
          <a:xfrm>
            <a:off x="1691870" y="5333822"/>
            <a:ext cx="2393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+mn-ea"/>
              </a:rPr>
              <a:t>Game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dirty="0" err="1">
                <a:solidFill>
                  <a:schemeClr val="bg1"/>
                </a:solidFill>
                <a:latin typeface="+mn-ea"/>
              </a:rPr>
              <a:t>씬을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 실행한다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C266903-78F2-AF47-B7B3-1A2540B9AA52}"/>
              </a:ext>
            </a:extLst>
          </p:cNvPr>
          <p:cNvSpPr txBox="1"/>
          <p:nvPr/>
        </p:nvSpPr>
        <p:spPr>
          <a:xfrm>
            <a:off x="8291782" y="4471671"/>
            <a:ext cx="1595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+mn-ea"/>
              </a:rPr>
              <a:t>Game Clear :</a:t>
            </a:r>
            <a:endParaRPr kumimoji="1" lang="ko-KR" altLang="en-US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E6833CC-89C9-AC40-B288-73517A64A112}"/>
              </a:ext>
            </a:extLst>
          </p:cNvPr>
          <p:cNvSpPr txBox="1"/>
          <p:nvPr/>
        </p:nvSpPr>
        <p:spPr>
          <a:xfrm>
            <a:off x="8272613" y="4841003"/>
            <a:ext cx="319991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+mn-ea"/>
              </a:rPr>
              <a:t>플레이어 오른쪽 컨트롤러를</a:t>
            </a:r>
            <a:endParaRPr lang="en-US" altLang="ko-KR" dirty="0">
              <a:solidFill>
                <a:schemeClr val="bg1"/>
              </a:solidFill>
              <a:latin typeface="+mn-ea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+mn-ea"/>
              </a:rPr>
              <a:t>이용해 핸드폰을 찾으면 탈출</a:t>
            </a:r>
            <a:endParaRPr lang="en-US" altLang="ko-KR" dirty="0">
              <a:solidFill>
                <a:schemeClr val="bg1"/>
              </a:solidFill>
              <a:latin typeface="+mn-ea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+mn-ea"/>
              </a:rPr>
              <a:t>하고 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Intro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dirty="0" err="1">
                <a:solidFill>
                  <a:schemeClr val="bg1"/>
                </a:solidFill>
                <a:latin typeface="+mn-ea"/>
              </a:rPr>
              <a:t>씬으로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 이동한다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863759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/>
        </p:nvGrpSpPr>
        <p:grpSpPr>
          <a:xfrm>
            <a:off x="8068497" y="3058112"/>
            <a:ext cx="507502" cy="376397"/>
            <a:chOff x="3497851" y="2488451"/>
            <a:chExt cx="507502" cy="376397"/>
          </a:xfrm>
          <a:solidFill>
            <a:schemeClr val="accent2">
              <a:lumMod val="75000"/>
            </a:schemeClr>
          </a:solidFill>
        </p:grpSpPr>
        <p:sp>
          <p:nvSpPr>
            <p:cNvPr id="16" name="모서리가 둥근 직사각형 15"/>
            <p:cNvSpPr/>
            <p:nvPr/>
          </p:nvSpPr>
          <p:spPr>
            <a:xfrm>
              <a:off x="3497851" y="2488451"/>
              <a:ext cx="313573" cy="11308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7" name="모서리가 둥근 직사각형 16"/>
            <p:cNvSpPr/>
            <p:nvPr/>
          </p:nvSpPr>
          <p:spPr>
            <a:xfrm>
              <a:off x="3497851" y="2620107"/>
              <a:ext cx="313573" cy="11308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8" name="모서리가 둥근 직사각형 17"/>
            <p:cNvSpPr/>
            <p:nvPr/>
          </p:nvSpPr>
          <p:spPr>
            <a:xfrm>
              <a:off x="3497851" y="2751763"/>
              <a:ext cx="313573" cy="11308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9" name="모서리가 둥근 직사각형 18"/>
            <p:cNvSpPr/>
            <p:nvPr/>
          </p:nvSpPr>
          <p:spPr>
            <a:xfrm>
              <a:off x="3845459" y="2488451"/>
              <a:ext cx="159894" cy="11308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0" name="모서리가 둥근 직사각형 19"/>
            <p:cNvSpPr/>
            <p:nvPr/>
          </p:nvSpPr>
          <p:spPr>
            <a:xfrm>
              <a:off x="3845459" y="2620107"/>
              <a:ext cx="159894" cy="11308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33" name="모서리가 둥근 직사각형 32"/>
            <p:cNvSpPr/>
            <p:nvPr/>
          </p:nvSpPr>
          <p:spPr>
            <a:xfrm>
              <a:off x="3845459" y="2751763"/>
              <a:ext cx="159894" cy="11308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8513449" y="3529676"/>
            <a:ext cx="30471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+mj-ea"/>
                <a:ea typeface="+mj-ea"/>
              </a:rPr>
              <a:t>주요 </a:t>
            </a:r>
            <a:r>
              <a:rPr lang="ko-KR" altLang="en-US" sz="2400" dirty="0" err="1">
                <a:solidFill>
                  <a:schemeClr val="bg1"/>
                </a:solidFill>
                <a:latin typeface="+mj-ea"/>
                <a:ea typeface="+mj-ea"/>
              </a:rPr>
              <a:t>구현부</a:t>
            </a:r>
            <a:endParaRPr lang="ko-KR" altLang="en-US" sz="2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8207780" y="3500364"/>
            <a:ext cx="504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+mj-ea"/>
                <a:ea typeface="+mj-ea"/>
              </a:rPr>
              <a:t>3.</a:t>
            </a:r>
            <a:endParaRPr lang="ko-KR" altLang="en-US" sz="2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cxnSp>
        <p:nvCxnSpPr>
          <p:cNvPr id="39" name="직선 연결선 38"/>
          <p:cNvCxnSpPr/>
          <p:nvPr/>
        </p:nvCxnSpPr>
        <p:spPr>
          <a:xfrm>
            <a:off x="277444" y="3676459"/>
            <a:ext cx="768266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2309ACF-A666-C941-B1FF-FC8772C5FABF}"/>
              </a:ext>
            </a:extLst>
          </p:cNvPr>
          <p:cNvSpPr txBox="1"/>
          <p:nvPr/>
        </p:nvSpPr>
        <p:spPr>
          <a:xfrm>
            <a:off x="8426614" y="4004004"/>
            <a:ext cx="2689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+mn-ea"/>
              </a:rPr>
              <a:t>Coroutine</a:t>
            </a:r>
            <a:endParaRPr lang="ko-KR" altLang="en-US" sz="14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15D0BFD-69C5-5545-BE15-6A42FC61C001}"/>
              </a:ext>
            </a:extLst>
          </p:cNvPr>
          <p:cNvSpPr txBox="1"/>
          <p:nvPr/>
        </p:nvSpPr>
        <p:spPr>
          <a:xfrm>
            <a:off x="8426614" y="4351734"/>
            <a:ext cx="2689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solidFill>
                  <a:schemeClr val="bg1"/>
                </a:solidFill>
                <a:latin typeface="+mn-ea"/>
              </a:rPr>
              <a:t>ClosePos</a:t>
            </a:r>
            <a:endParaRPr lang="ko-KR" altLang="en-US" sz="14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145740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8C3AD810-42BF-B14C-A13B-21F60AC942C7}"/>
              </a:ext>
            </a:extLst>
          </p:cNvPr>
          <p:cNvSpPr/>
          <p:nvPr/>
        </p:nvSpPr>
        <p:spPr>
          <a:xfrm>
            <a:off x="6339993" y="2686488"/>
            <a:ext cx="5536169" cy="217289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E956626-3E75-C442-9456-E7C21C231A41}"/>
              </a:ext>
            </a:extLst>
          </p:cNvPr>
          <p:cNvSpPr txBox="1"/>
          <p:nvPr/>
        </p:nvSpPr>
        <p:spPr>
          <a:xfrm>
            <a:off x="255585" y="229853"/>
            <a:ext cx="2321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+mj-ea"/>
                <a:ea typeface="+mj-ea"/>
              </a:rPr>
              <a:t>3.</a:t>
            </a:r>
            <a:r>
              <a:rPr lang="ko-KR" altLang="en-US" sz="1600" b="1" dirty="0">
                <a:solidFill>
                  <a:schemeClr val="bg1"/>
                </a:solidFill>
                <a:latin typeface="+mj-ea"/>
                <a:ea typeface="+mj-ea"/>
              </a:rPr>
              <a:t>주요 </a:t>
            </a:r>
            <a:r>
              <a:rPr lang="ko-KR" altLang="en-US" sz="1600" b="1" dirty="0" err="1">
                <a:solidFill>
                  <a:schemeClr val="bg1"/>
                </a:solidFill>
                <a:latin typeface="+mj-ea"/>
                <a:ea typeface="+mj-ea"/>
              </a:rPr>
              <a:t>구현부</a:t>
            </a:r>
            <a:endParaRPr lang="ko-KR" altLang="en-US" sz="16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F9265A0F-2AD3-B64F-B3B6-151F75D3EEA5}"/>
              </a:ext>
            </a:extLst>
          </p:cNvPr>
          <p:cNvSpPr/>
          <p:nvPr/>
        </p:nvSpPr>
        <p:spPr>
          <a:xfrm>
            <a:off x="712393" y="894242"/>
            <a:ext cx="163084" cy="163084"/>
          </a:xfrm>
          <a:prstGeom prst="ellipse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FB678AA-3507-0B43-B247-2C0FA038DAD1}"/>
              </a:ext>
            </a:extLst>
          </p:cNvPr>
          <p:cNvSpPr txBox="1"/>
          <p:nvPr/>
        </p:nvSpPr>
        <p:spPr>
          <a:xfrm>
            <a:off x="6808223" y="3022575"/>
            <a:ext cx="49296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 dirty="0">
                <a:solidFill>
                  <a:schemeClr val="bg1"/>
                </a:solidFill>
              </a:rPr>
              <a:t>마지막 대화 출력 시</a:t>
            </a:r>
            <a:r>
              <a:rPr kumimoji="1" lang="en-US" altLang="ko-KR" sz="2000" dirty="0">
                <a:solidFill>
                  <a:schemeClr val="bg1"/>
                </a:solidFill>
              </a:rPr>
              <a:t>,</a:t>
            </a:r>
            <a:r>
              <a:rPr kumimoji="1" lang="ko-KR" altLang="en-US" sz="2000" dirty="0">
                <a:solidFill>
                  <a:schemeClr val="bg1"/>
                </a:solidFill>
              </a:rPr>
              <a:t> </a:t>
            </a:r>
            <a:r>
              <a:rPr kumimoji="1" lang="en-US" altLang="ko-KR" sz="2000" dirty="0">
                <a:solidFill>
                  <a:schemeClr val="bg1"/>
                </a:solidFill>
              </a:rPr>
              <a:t>Next</a:t>
            </a:r>
            <a:r>
              <a:rPr kumimoji="1" lang="ko-KR" altLang="en-US" sz="2000" dirty="0">
                <a:solidFill>
                  <a:schemeClr val="bg1"/>
                </a:solidFill>
              </a:rPr>
              <a:t> 버튼을 비활성화</a:t>
            </a:r>
            <a:endParaRPr kumimoji="1" lang="en-US" altLang="ko-KR" sz="2000" dirty="0">
              <a:solidFill>
                <a:schemeClr val="bg1"/>
              </a:solidFill>
            </a:endParaRPr>
          </a:p>
          <a:p>
            <a:r>
              <a:rPr kumimoji="1" lang="ko-KR" altLang="en-US" sz="2000" dirty="0">
                <a:solidFill>
                  <a:schemeClr val="bg1"/>
                </a:solidFill>
              </a:rPr>
              <a:t>하고</a:t>
            </a:r>
            <a:r>
              <a:rPr kumimoji="1" lang="en-US" altLang="ko-KR" sz="2000" dirty="0">
                <a:solidFill>
                  <a:schemeClr val="bg1"/>
                </a:solidFill>
              </a:rPr>
              <a:t>,</a:t>
            </a:r>
            <a:r>
              <a:rPr kumimoji="1" lang="ko-KR" altLang="en-US" sz="2000" dirty="0">
                <a:solidFill>
                  <a:schemeClr val="bg1"/>
                </a:solidFill>
              </a:rPr>
              <a:t> </a:t>
            </a:r>
            <a:r>
              <a:rPr kumimoji="1" lang="en-US" altLang="ko-KR" sz="2000" dirty="0">
                <a:solidFill>
                  <a:schemeClr val="bg1"/>
                </a:solidFill>
              </a:rPr>
              <a:t>Game</a:t>
            </a:r>
            <a:r>
              <a:rPr kumimoji="1" lang="ko-KR" altLang="en-US" sz="2000" dirty="0">
                <a:solidFill>
                  <a:schemeClr val="bg1"/>
                </a:solidFill>
              </a:rPr>
              <a:t> 버튼을 활성화한다</a:t>
            </a:r>
            <a:r>
              <a:rPr kumimoji="1" lang="en-US" altLang="ko-KR" sz="2000" dirty="0">
                <a:solidFill>
                  <a:schemeClr val="bg1"/>
                </a:solidFill>
              </a:rPr>
              <a:t>.</a:t>
            </a:r>
            <a:endParaRPr kumimoji="1"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23" name="삼각형 22">
            <a:extLst>
              <a:ext uri="{FF2B5EF4-FFF2-40B4-BE49-F238E27FC236}">
                <a16:creationId xmlns:a16="http://schemas.microsoft.com/office/drawing/2014/main" id="{CF4E846B-6F16-7347-AA2C-94AE085EDF83}"/>
              </a:ext>
            </a:extLst>
          </p:cNvPr>
          <p:cNvSpPr/>
          <p:nvPr/>
        </p:nvSpPr>
        <p:spPr>
          <a:xfrm rot="5400000">
            <a:off x="6557227" y="3091376"/>
            <a:ext cx="259510" cy="223716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bg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F3AE1E9-3395-DF42-A0E3-84B9C1548725}"/>
              </a:ext>
            </a:extLst>
          </p:cNvPr>
          <p:cNvSpPr/>
          <p:nvPr/>
        </p:nvSpPr>
        <p:spPr>
          <a:xfrm>
            <a:off x="954199" y="674839"/>
            <a:ext cx="379187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altLang="ko-KR" sz="3200" b="1" dirty="0">
                <a:ln w="0"/>
                <a:solidFill>
                  <a:schemeClr val="bg1"/>
                </a:solidFill>
              </a:rPr>
              <a:t>Coroutine</a:t>
            </a:r>
            <a:r>
              <a:rPr lang="en-US" altLang="ko-KR" sz="2400" b="1" dirty="0">
                <a:ln w="0"/>
                <a:solidFill>
                  <a:schemeClr val="bg1"/>
                </a:solidFill>
              </a:rPr>
              <a:t> – </a:t>
            </a:r>
            <a:r>
              <a:rPr lang="en-US" altLang="ko-KR" sz="2400" b="1" dirty="0" err="1">
                <a:ln w="0"/>
                <a:solidFill>
                  <a:schemeClr val="bg1"/>
                </a:solidFill>
              </a:rPr>
              <a:t>TypeWriter</a:t>
            </a:r>
            <a:r>
              <a:rPr lang="en-US" altLang="ko-KR" sz="2400" b="1" dirty="0">
                <a:ln w="0"/>
                <a:solidFill>
                  <a:schemeClr val="bg1"/>
                </a:solidFill>
              </a:rPr>
              <a:t>()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4851261-EE6A-084C-91B0-25F78C5B8DB3}"/>
              </a:ext>
            </a:extLst>
          </p:cNvPr>
          <p:cNvSpPr txBox="1"/>
          <p:nvPr/>
        </p:nvSpPr>
        <p:spPr>
          <a:xfrm>
            <a:off x="9532253" y="338983"/>
            <a:ext cx="2404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u="sng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Coroutine</a:t>
            </a:r>
            <a:r>
              <a:rPr lang="ko-KR" altLang="en-US" sz="1200" dirty="0">
                <a:solidFill>
                  <a:schemeClr val="bg1"/>
                </a:solidFill>
                <a:latin typeface="+mj-ea"/>
                <a:ea typeface="+mj-ea"/>
              </a:rPr>
              <a:t>          </a:t>
            </a:r>
            <a:r>
              <a:rPr lang="en-US" altLang="ko-KR" sz="1200" dirty="0" err="1">
                <a:solidFill>
                  <a:schemeClr val="bg1"/>
                </a:solidFill>
                <a:latin typeface="+mj-ea"/>
                <a:ea typeface="+mj-ea"/>
              </a:rPr>
              <a:t>ClosePos</a:t>
            </a:r>
            <a:r>
              <a:rPr lang="ko-KR" altLang="en-US" sz="1200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11BB6EBC-5D0E-D44C-9499-67428AB25B22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737" y="1523893"/>
            <a:ext cx="5605200" cy="47808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7730B43-300E-9D4B-B6B6-C917687D558B}"/>
              </a:ext>
            </a:extLst>
          </p:cNvPr>
          <p:cNvSpPr txBox="1"/>
          <p:nvPr/>
        </p:nvSpPr>
        <p:spPr>
          <a:xfrm>
            <a:off x="6808223" y="3884724"/>
            <a:ext cx="483337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 dirty="0">
                <a:solidFill>
                  <a:schemeClr val="bg1"/>
                </a:solidFill>
              </a:rPr>
              <a:t>텍스트를 한 글자씩 </a:t>
            </a:r>
            <a:r>
              <a:rPr kumimoji="1" lang="ko-KR" altLang="en-US" sz="2000" dirty="0" err="1">
                <a:solidFill>
                  <a:schemeClr val="bg1"/>
                </a:solidFill>
              </a:rPr>
              <a:t>딜레이를</a:t>
            </a:r>
            <a:r>
              <a:rPr kumimoji="1" lang="ko-KR" altLang="en-US" sz="2000" dirty="0">
                <a:solidFill>
                  <a:schemeClr val="bg1"/>
                </a:solidFill>
              </a:rPr>
              <a:t> 주면서 출력</a:t>
            </a:r>
            <a:endParaRPr kumimoji="1" lang="en-US" altLang="ko-KR" sz="2000" dirty="0">
              <a:solidFill>
                <a:schemeClr val="bg1"/>
              </a:solidFill>
            </a:endParaRPr>
          </a:p>
          <a:p>
            <a:r>
              <a:rPr kumimoji="1" lang="ko-KR" altLang="en-US" sz="2000" dirty="0">
                <a:solidFill>
                  <a:schemeClr val="bg1"/>
                </a:solidFill>
              </a:rPr>
              <a:t>하기 위해 </a:t>
            </a:r>
            <a:r>
              <a:rPr kumimoji="1" lang="en-US" altLang="ko-KR" sz="2000" dirty="0">
                <a:solidFill>
                  <a:schemeClr val="bg1"/>
                </a:solidFill>
              </a:rPr>
              <a:t>Coroutine</a:t>
            </a:r>
            <a:r>
              <a:rPr kumimoji="1" lang="ko-KR" altLang="en-US" sz="2000" dirty="0">
                <a:solidFill>
                  <a:schemeClr val="bg1"/>
                </a:solidFill>
              </a:rPr>
              <a:t>을 사용한다</a:t>
            </a:r>
            <a:r>
              <a:rPr kumimoji="1" lang="en-US" altLang="ko-KR" sz="2000" dirty="0">
                <a:solidFill>
                  <a:schemeClr val="bg1"/>
                </a:solidFill>
              </a:rPr>
              <a:t>.</a:t>
            </a:r>
            <a:endParaRPr kumimoji="1"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17" name="삼각형 16">
            <a:extLst>
              <a:ext uri="{FF2B5EF4-FFF2-40B4-BE49-F238E27FC236}">
                <a16:creationId xmlns:a16="http://schemas.microsoft.com/office/drawing/2014/main" id="{C530CD24-85CA-DC4B-8F5A-01C827C056BE}"/>
              </a:ext>
            </a:extLst>
          </p:cNvPr>
          <p:cNvSpPr/>
          <p:nvPr/>
        </p:nvSpPr>
        <p:spPr>
          <a:xfrm rot="5400000">
            <a:off x="6557227" y="3953525"/>
            <a:ext cx="259510" cy="223716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32731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86784" y="2143078"/>
            <a:ext cx="15096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4000" dirty="0">
                <a:solidFill>
                  <a:schemeClr val="bg1"/>
                </a:solidFill>
                <a:latin typeface="+mn-ea"/>
              </a:rPr>
              <a:t>목차</a:t>
            </a:r>
          </a:p>
        </p:txBody>
      </p:sp>
      <p:grpSp>
        <p:nvGrpSpPr>
          <p:cNvPr id="22" name="그룹 21"/>
          <p:cNvGrpSpPr/>
          <p:nvPr/>
        </p:nvGrpSpPr>
        <p:grpSpPr>
          <a:xfrm>
            <a:off x="5548842" y="2334627"/>
            <a:ext cx="507502" cy="376397"/>
            <a:chOff x="5548842" y="2334627"/>
            <a:chExt cx="507502" cy="376397"/>
          </a:xfrm>
          <a:solidFill>
            <a:schemeClr val="accent2">
              <a:lumMod val="75000"/>
            </a:schemeClr>
          </a:solidFill>
        </p:grpSpPr>
        <p:sp>
          <p:nvSpPr>
            <p:cNvPr id="6" name="모서리가 둥근 직사각형 5"/>
            <p:cNvSpPr/>
            <p:nvPr/>
          </p:nvSpPr>
          <p:spPr>
            <a:xfrm>
              <a:off x="5548842" y="2334627"/>
              <a:ext cx="313573" cy="11308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5548842" y="2466283"/>
              <a:ext cx="313573" cy="11308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8" name="모서리가 둥근 직사각형 7"/>
            <p:cNvSpPr/>
            <p:nvPr/>
          </p:nvSpPr>
          <p:spPr>
            <a:xfrm>
              <a:off x="5548842" y="2597939"/>
              <a:ext cx="313573" cy="11308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9" name="모서리가 둥근 직사각형 8"/>
            <p:cNvSpPr/>
            <p:nvPr/>
          </p:nvSpPr>
          <p:spPr>
            <a:xfrm>
              <a:off x="5896450" y="2334627"/>
              <a:ext cx="159894" cy="11308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5896450" y="2466283"/>
              <a:ext cx="159894" cy="11308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5896450" y="2597939"/>
              <a:ext cx="159894" cy="11308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13" name="직선 연결선 12"/>
          <p:cNvCxnSpPr>
            <a:cxnSpLocks/>
          </p:cNvCxnSpPr>
          <p:nvPr/>
        </p:nvCxnSpPr>
        <p:spPr>
          <a:xfrm>
            <a:off x="5480623" y="3165410"/>
            <a:ext cx="0" cy="166290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625747" y="3268154"/>
            <a:ext cx="2689304" cy="370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+mn-ea"/>
              </a:rPr>
              <a:t>개요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625747" y="3668264"/>
            <a:ext cx="2689304" cy="370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+mn-ea"/>
              </a:rPr>
              <a:t>구조 설계</a:t>
            </a:r>
            <a:endParaRPr lang="en-US" altLang="ko-KR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625746" y="4062890"/>
            <a:ext cx="3500565" cy="370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주요 </a:t>
            </a:r>
            <a:r>
              <a:rPr lang="ko-KR" altLang="en-US" dirty="0" err="1">
                <a:solidFill>
                  <a:schemeClr val="bg1"/>
                </a:solidFill>
              </a:rPr>
              <a:t>구현부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916433" y="3249418"/>
            <a:ext cx="504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solidFill>
                  <a:schemeClr val="bg1"/>
                </a:solidFill>
                <a:latin typeface="+mn-ea"/>
              </a:rPr>
              <a:t>1.</a:t>
            </a:r>
            <a:endParaRPr lang="ko-KR" altLang="en-US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921691" y="3639018"/>
            <a:ext cx="504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solidFill>
                  <a:schemeClr val="bg1"/>
                </a:solidFill>
                <a:latin typeface="+mn-ea"/>
              </a:rPr>
              <a:t>2.</a:t>
            </a:r>
            <a:endParaRPr lang="ko-KR" altLang="en-US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921691" y="4028618"/>
            <a:ext cx="504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solidFill>
                  <a:schemeClr val="bg1"/>
                </a:solidFill>
                <a:latin typeface="+mn-ea"/>
              </a:rPr>
              <a:t>3.</a:t>
            </a:r>
            <a:endParaRPr lang="ko-KR" altLang="en-US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A1BAC5D-F99F-F042-B85A-537D74E39F3B}"/>
              </a:ext>
            </a:extLst>
          </p:cNvPr>
          <p:cNvSpPr txBox="1"/>
          <p:nvPr/>
        </p:nvSpPr>
        <p:spPr>
          <a:xfrm>
            <a:off x="5625746" y="4457516"/>
            <a:ext cx="3500565" cy="370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참고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8C267C6-0876-D541-B9D8-9FA019A2F738}"/>
              </a:ext>
            </a:extLst>
          </p:cNvPr>
          <p:cNvSpPr txBox="1"/>
          <p:nvPr/>
        </p:nvSpPr>
        <p:spPr>
          <a:xfrm>
            <a:off x="4921691" y="4414051"/>
            <a:ext cx="504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solidFill>
                  <a:schemeClr val="bg1"/>
                </a:solidFill>
                <a:latin typeface="+mn-ea"/>
              </a:rPr>
              <a:t>4.</a:t>
            </a:r>
            <a:endParaRPr lang="ko-KR" altLang="en-US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943928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8C3AD810-42BF-B14C-A13B-21F60AC942C7}"/>
              </a:ext>
            </a:extLst>
          </p:cNvPr>
          <p:cNvSpPr/>
          <p:nvPr/>
        </p:nvSpPr>
        <p:spPr>
          <a:xfrm>
            <a:off x="6339993" y="2542796"/>
            <a:ext cx="5536169" cy="283910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E956626-3E75-C442-9456-E7C21C231A41}"/>
              </a:ext>
            </a:extLst>
          </p:cNvPr>
          <p:cNvSpPr txBox="1"/>
          <p:nvPr/>
        </p:nvSpPr>
        <p:spPr>
          <a:xfrm>
            <a:off x="255585" y="229853"/>
            <a:ext cx="2321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+mj-ea"/>
                <a:ea typeface="+mj-ea"/>
              </a:rPr>
              <a:t>3.</a:t>
            </a:r>
            <a:r>
              <a:rPr lang="ko-KR" altLang="en-US" sz="1600" b="1" dirty="0">
                <a:solidFill>
                  <a:schemeClr val="bg1"/>
                </a:solidFill>
                <a:latin typeface="+mj-ea"/>
                <a:ea typeface="+mj-ea"/>
              </a:rPr>
              <a:t>주요 </a:t>
            </a:r>
            <a:r>
              <a:rPr lang="ko-KR" altLang="en-US" sz="1600" b="1" dirty="0" err="1">
                <a:solidFill>
                  <a:schemeClr val="bg1"/>
                </a:solidFill>
                <a:latin typeface="+mj-ea"/>
                <a:ea typeface="+mj-ea"/>
              </a:rPr>
              <a:t>구현부</a:t>
            </a:r>
            <a:endParaRPr lang="ko-KR" altLang="en-US" sz="16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F9265A0F-2AD3-B64F-B3B6-151F75D3EEA5}"/>
              </a:ext>
            </a:extLst>
          </p:cNvPr>
          <p:cNvSpPr/>
          <p:nvPr/>
        </p:nvSpPr>
        <p:spPr>
          <a:xfrm>
            <a:off x="712393" y="894242"/>
            <a:ext cx="163084" cy="163084"/>
          </a:xfrm>
          <a:prstGeom prst="ellipse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FB678AA-3507-0B43-B247-2C0FA038DAD1}"/>
              </a:ext>
            </a:extLst>
          </p:cNvPr>
          <p:cNvSpPr txBox="1"/>
          <p:nvPr/>
        </p:nvSpPr>
        <p:spPr>
          <a:xfrm>
            <a:off x="6677593" y="2878884"/>
            <a:ext cx="512839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 dirty="0">
                <a:solidFill>
                  <a:schemeClr val="bg1"/>
                </a:solidFill>
              </a:rPr>
              <a:t>마지막 배열 인덱스가 아니라면</a:t>
            </a:r>
            <a:r>
              <a:rPr kumimoji="1" lang="en-US" altLang="ko-KR" sz="2000" dirty="0">
                <a:solidFill>
                  <a:schemeClr val="bg1"/>
                </a:solidFill>
              </a:rPr>
              <a:t>,</a:t>
            </a:r>
            <a:r>
              <a:rPr kumimoji="1" lang="ko-KR" altLang="en-US" sz="2000" dirty="0">
                <a:solidFill>
                  <a:schemeClr val="bg1"/>
                </a:solidFill>
              </a:rPr>
              <a:t> </a:t>
            </a:r>
            <a:r>
              <a:rPr kumimoji="1" lang="en-US" altLang="ko-KR" sz="2000" dirty="0">
                <a:solidFill>
                  <a:schemeClr val="bg1"/>
                </a:solidFill>
              </a:rPr>
              <a:t>Next</a:t>
            </a:r>
            <a:r>
              <a:rPr kumimoji="1" lang="ko-KR" altLang="en-US" sz="2000" dirty="0">
                <a:solidFill>
                  <a:schemeClr val="bg1"/>
                </a:solidFill>
              </a:rPr>
              <a:t> 버튼을</a:t>
            </a:r>
            <a:endParaRPr kumimoji="1" lang="en-US" altLang="ko-KR" sz="2000" dirty="0">
              <a:solidFill>
                <a:schemeClr val="bg1"/>
              </a:solidFill>
            </a:endParaRPr>
          </a:p>
          <a:p>
            <a:r>
              <a:rPr kumimoji="1" lang="ko-KR" altLang="en-US" sz="2000" dirty="0">
                <a:solidFill>
                  <a:schemeClr val="bg1"/>
                </a:solidFill>
              </a:rPr>
              <a:t>활성화한다</a:t>
            </a:r>
            <a:r>
              <a:rPr kumimoji="1" lang="en-US" altLang="ko-KR" sz="2000" dirty="0">
                <a:solidFill>
                  <a:schemeClr val="bg1"/>
                </a:solidFill>
              </a:rPr>
              <a:t>.</a:t>
            </a:r>
            <a:r>
              <a:rPr kumimoji="1" lang="ko-KR" altLang="en-US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23" name="삼각형 22">
            <a:extLst>
              <a:ext uri="{FF2B5EF4-FFF2-40B4-BE49-F238E27FC236}">
                <a16:creationId xmlns:a16="http://schemas.microsoft.com/office/drawing/2014/main" id="{CF4E846B-6F16-7347-AA2C-94AE085EDF83}"/>
              </a:ext>
            </a:extLst>
          </p:cNvPr>
          <p:cNvSpPr/>
          <p:nvPr/>
        </p:nvSpPr>
        <p:spPr>
          <a:xfrm rot="5400000">
            <a:off x="6426597" y="2947685"/>
            <a:ext cx="259510" cy="223716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bg1"/>
              </a:solidFill>
            </a:endParaRPr>
          </a:p>
        </p:txBody>
      </p:sp>
      <p:pic>
        <p:nvPicPr>
          <p:cNvPr id="10" name="그림 9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E832037A-F938-9A41-80E6-679C50B18383}"/>
              </a:ext>
            </a:extLst>
          </p:cNvPr>
          <p:cNvPicPr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3" b="5767"/>
          <a:stretch/>
        </p:blipFill>
        <p:spPr>
          <a:xfrm>
            <a:off x="477737" y="1523893"/>
            <a:ext cx="5605200" cy="478080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0F3AE1E9-3395-DF42-A0E3-84B9C1548725}"/>
              </a:ext>
            </a:extLst>
          </p:cNvPr>
          <p:cNvSpPr/>
          <p:nvPr/>
        </p:nvSpPr>
        <p:spPr>
          <a:xfrm>
            <a:off x="954199" y="674839"/>
            <a:ext cx="379187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altLang="ko-KR" sz="3200" b="1" dirty="0">
                <a:ln w="0"/>
                <a:solidFill>
                  <a:schemeClr val="bg1"/>
                </a:solidFill>
              </a:rPr>
              <a:t>Coroutine</a:t>
            </a:r>
            <a:r>
              <a:rPr lang="en-US" altLang="ko-KR" sz="2400" b="1" dirty="0">
                <a:ln w="0"/>
                <a:solidFill>
                  <a:schemeClr val="bg1"/>
                </a:solidFill>
              </a:rPr>
              <a:t> – </a:t>
            </a:r>
            <a:r>
              <a:rPr lang="en-US" altLang="ko-KR" sz="2400" b="1" dirty="0" err="1">
                <a:ln w="0"/>
                <a:solidFill>
                  <a:schemeClr val="bg1"/>
                </a:solidFill>
              </a:rPr>
              <a:t>TypeWriter</a:t>
            </a:r>
            <a:r>
              <a:rPr lang="en-US" altLang="ko-KR" sz="2400" b="1" dirty="0">
                <a:ln w="0"/>
                <a:solidFill>
                  <a:schemeClr val="bg1"/>
                </a:solidFill>
              </a:rPr>
              <a:t>()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4851261-EE6A-084C-91B0-25F78C5B8DB3}"/>
              </a:ext>
            </a:extLst>
          </p:cNvPr>
          <p:cNvSpPr txBox="1"/>
          <p:nvPr/>
        </p:nvSpPr>
        <p:spPr>
          <a:xfrm>
            <a:off x="9532253" y="338983"/>
            <a:ext cx="2404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u="sng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Coroutine</a:t>
            </a:r>
            <a:r>
              <a:rPr lang="ko-KR" altLang="en-US" sz="1200" dirty="0">
                <a:solidFill>
                  <a:schemeClr val="bg1"/>
                </a:solidFill>
                <a:latin typeface="+mj-ea"/>
                <a:ea typeface="+mj-ea"/>
              </a:rPr>
              <a:t>          </a:t>
            </a:r>
            <a:r>
              <a:rPr lang="en-US" altLang="ko-KR" sz="1200" dirty="0" err="1">
                <a:solidFill>
                  <a:schemeClr val="bg1"/>
                </a:solidFill>
                <a:latin typeface="+mj-ea"/>
                <a:ea typeface="+mj-ea"/>
              </a:rPr>
              <a:t>ClosePos</a:t>
            </a:r>
            <a:r>
              <a:rPr lang="ko-KR" altLang="en-US" sz="1200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42321FF-AA21-4149-BC54-DC22E53B3059}"/>
              </a:ext>
            </a:extLst>
          </p:cNvPr>
          <p:cNvSpPr txBox="1"/>
          <p:nvPr/>
        </p:nvSpPr>
        <p:spPr>
          <a:xfrm>
            <a:off x="6677593" y="3636529"/>
            <a:ext cx="527663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 err="1">
                <a:solidFill>
                  <a:schemeClr val="bg1"/>
                </a:solidFill>
              </a:rPr>
              <a:t>contextCount</a:t>
            </a:r>
            <a:r>
              <a:rPr kumimoji="1" lang="ko-KR" altLang="en-US" sz="2000" dirty="0">
                <a:solidFill>
                  <a:schemeClr val="bg1"/>
                </a:solidFill>
              </a:rPr>
              <a:t> 변수를 이용해 대화의 순서를</a:t>
            </a:r>
            <a:endParaRPr kumimoji="1" lang="en-US" altLang="ko-KR" sz="2000" dirty="0">
              <a:solidFill>
                <a:schemeClr val="bg1"/>
              </a:solidFill>
            </a:endParaRPr>
          </a:p>
          <a:p>
            <a:r>
              <a:rPr kumimoji="1" lang="ko-KR" altLang="en-US" sz="2000" dirty="0">
                <a:solidFill>
                  <a:schemeClr val="bg1"/>
                </a:solidFill>
              </a:rPr>
              <a:t>읽고</a:t>
            </a:r>
            <a:r>
              <a:rPr kumimoji="1" lang="en-US" altLang="ko-KR" sz="2000" dirty="0">
                <a:solidFill>
                  <a:schemeClr val="bg1"/>
                </a:solidFill>
              </a:rPr>
              <a:t>,</a:t>
            </a:r>
            <a:r>
              <a:rPr kumimoji="1" lang="ko-KR" altLang="en-US" sz="2000" dirty="0">
                <a:solidFill>
                  <a:schemeClr val="bg1"/>
                </a:solidFill>
              </a:rPr>
              <a:t> 각 순서에 출력할 </a:t>
            </a:r>
            <a:r>
              <a:rPr kumimoji="1" lang="en-US" altLang="ko-KR" sz="2000" dirty="0">
                <a:solidFill>
                  <a:schemeClr val="bg1"/>
                </a:solidFill>
              </a:rPr>
              <a:t>Animation</a:t>
            </a:r>
            <a:r>
              <a:rPr kumimoji="1" lang="ko-KR" altLang="en-US" sz="2000" dirty="0">
                <a:solidFill>
                  <a:schemeClr val="bg1"/>
                </a:solidFill>
              </a:rPr>
              <a:t>을 실행한다</a:t>
            </a:r>
            <a:r>
              <a:rPr kumimoji="1" lang="en-US" altLang="ko-KR" sz="2000" dirty="0">
                <a:solidFill>
                  <a:schemeClr val="bg1"/>
                </a:solidFill>
              </a:rPr>
              <a:t>.</a:t>
            </a:r>
            <a:endParaRPr kumimoji="1"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16" name="삼각형 15">
            <a:extLst>
              <a:ext uri="{FF2B5EF4-FFF2-40B4-BE49-F238E27FC236}">
                <a16:creationId xmlns:a16="http://schemas.microsoft.com/office/drawing/2014/main" id="{E8C010EB-0E99-D649-8474-DA8BCFDA981B}"/>
              </a:ext>
            </a:extLst>
          </p:cNvPr>
          <p:cNvSpPr/>
          <p:nvPr/>
        </p:nvSpPr>
        <p:spPr>
          <a:xfrm rot="5400000">
            <a:off x="6426597" y="3705330"/>
            <a:ext cx="259510" cy="223716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544E5A1-41ED-9647-8D06-FD227CA489CC}"/>
              </a:ext>
            </a:extLst>
          </p:cNvPr>
          <p:cNvSpPr txBox="1"/>
          <p:nvPr/>
        </p:nvSpPr>
        <p:spPr>
          <a:xfrm>
            <a:off x="6677593" y="4394174"/>
            <a:ext cx="483337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 dirty="0">
                <a:solidFill>
                  <a:schemeClr val="bg1"/>
                </a:solidFill>
              </a:rPr>
              <a:t>텍스트를 한 글자씩 </a:t>
            </a:r>
            <a:r>
              <a:rPr kumimoji="1" lang="ko-KR" altLang="en-US" sz="2000" dirty="0" err="1">
                <a:solidFill>
                  <a:schemeClr val="bg1"/>
                </a:solidFill>
              </a:rPr>
              <a:t>딜레이를</a:t>
            </a:r>
            <a:r>
              <a:rPr kumimoji="1" lang="ko-KR" altLang="en-US" sz="2000" dirty="0">
                <a:solidFill>
                  <a:schemeClr val="bg1"/>
                </a:solidFill>
              </a:rPr>
              <a:t> 주면서 출력</a:t>
            </a:r>
            <a:endParaRPr kumimoji="1" lang="en-US" altLang="ko-KR" sz="2000" dirty="0">
              <a:solidFill>
                <a:schemeClr val="bg1"/>
              </a:solidFill>
            </a:endParaRPr>
          </a:p>
          <a:p>
            <a:r>
              <a:rPr kumimoji="1" lang="ko-KR" altLang="en-US" sz="2000" dirty="0">
                <a:solidFill>
                  <a:schemeClr val="bg1"/>
                </a:solidFill>
              </a:rPr>
              <a:t>하기 위해 </a:t>
            </a:r>
            <a:r>
              <a:rPr kumimoji="1" lang="en-US" altLang="ko-KR" sz="2000" dirty="0">
                <a:solidFill>
                  <a:schemeClr val="bg1"/>
                </a:solidFill>
              </a:rPr>
              <a:t>Coroutine</a:t>
            </a:r>
            <a:r>
              <a:rPr kumimoji="1" lang="ko-KR" altLang="en-US" sz="2000" dirty="0">
                <a:solidFill>
                  <a:schemeClr val="bg1"/>
                </a:solidFill>
              </a:rPr>
              <a:t>을 사용한다</a:t>
            </a:r>
            <a:r>
              <a:rPr kumimoji="1" lang="en-US" altLang="ko-KR" sz="2000" dirty="0">
                <a:solidFill>
                  <a:schemeClr val="bg1"/>
                </a:solidFill>
              </a:rPr>
              <a:t>.</a:t>
            </a:r>
            <a:endParaRPr kumimoji="1"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18" name="삼각형 17">
            <a:extLst>
              <a:ext uri="{FF2B5EF4-FFF2-40B4-BE49-F238E27FC236}">
                <a16:creationId xmlns:a16="http://schemas.microsoft.com/office/drawing/2014/main" id="{863662EA-E9B3-9B44-87D4-CB90A0019BEA}"/>
              </a:ext>
            </a:extLst>
          </p:cNvPr>
          <p:cNvSpPr/>
          <p:nvPr/>
        </p:nvSpPr>
        <p:spPr>
          <a:xfrm rot="5400000">
            <a:off x="6426597" y="4462975"/>
            <a:ext cx="259510" cy="223716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73516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8C3AD810-42BF-B14C-A13B-21F60AC942C7}"/>
              </a:ext>
            </a:extLst>
          </p:cNvPr>
          <p:cNvSpPr/>
          <p:nvPr/>
        </p:nvSpPr>
        <p:spPr>
          <a:xfrm>
            <a:off x="6339993" y="1994156"/>
            <a:ext cx="5536169" cy="384494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E956626-3E75-C442-9456-E7C21C231A41}"/>
              </a:ext>
            </a:extLst>
          </p:cNvPr>
          <p:cNvSpPr txBox="1"/>
          <p:nvPr/>
        </p:nvSpPr>
        <p:spPr>
          <a:xfrm>
            <a:off x="255585" y="229853"/>
            <a:ext cx="2321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+mj-ea"/>
                <a:ea typeface="+mj-ea"/>
              </a:rPr>
              <a:t>3.</a:t>
            </a:r>
            <a:r>
              <a:rPr lang="ko-KR" altLang="en-US" sz="1600" b="1" dirty="0">
                <a:solidFill>
                  <a:schemeClr val="bg1"/>
                </a:solidFill>
                <a:latin typeface="+mj-ea"/>
                <a:ea typeface="+mj-ea"/>
              </a:rPr>
              <a:t>주요 </a:t>
            </a:r>
            <a:r>
              <a:rPr lang="ko-KR" altLang="en-US" sz="1600" b="1" dirty="0" err="1">
                <a:solidFill>
                  <a:schemeClr val="bg1"/>
                </a:solidFill>
                <a:latin typeface="+mj-ea"/>
                <a:ea typeface="+mj-ea"/>
              </a:rPr>
              <a:t>구현부</a:t>
            </a:r>
            <a:endParaRPr lang="ko-KR" altLang="en-US" sz="16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71167F0-5711-3440-A672-354A69912E16}"/>
              </a:ext>
            </a:extLst>
          </p:cNvPr>
          <p:cNvSpPr/>
          <p:nvPr/>
        </p:nvSpPr>
        <p:spPr>
          <a:xfrm>
            <a:off x="954199" y="674839"/>
            <a:ext cx="379187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altLang="ko-KR" sz="3200" b="1" dirty="0">
                <a:ln w="0"/>
                <a:solidFill>
                  <a:schemeClr val="bg1"/>
                </a:solidFill>
              </a:rPr>
              <a:t>Coroutine</a:t>
            </a:r>
            <a:r>
              <a:rPr lang="en-US" altLang="ko-KR" sz="2400" b="1" dirty="0">
                <a:ln w="0"/>
                <a:solidFill>
                  <a:schemeClr val="bg1"/>
                </a:solidFill>
              </a:rPr>
              <a:t> – </a:t>
            </a:r>
            <a:r>
              <a:rPr lang="en-US" altLang="ko-KR" sz="2400" b="1" dirty="0" err="1">
                <a:ln w="0"/>
                <a:solidFill>
                  <a:schemeClr val="bg1"/>
                </a:solidFill>
              </a:rPr>
              <a:t>TypeWriter</a:t>
            </a:r>
            <a:r>
              <a:rPr lang="en-US" altLang="ko-KR" sz="2400" b="1" dirty="0">
                <a:ln w="0"/>
                <a:solidFill>
                  <a:schemeClr val="bg1"/>
                </a:solidFill>
              </a:rPr>
              <a:t>()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F9265A0F-2AD3-B64F-B3B6-151F75D3EEA5}"/>
              </a:ext>
            </a:extLst>
          </p:cNvPr>
          <p:cNvSpPr/>
          <p:nvPr/>
        </p:nvSpPr>
        <p:spPr>
          <a:xfrm>
            <a:off x="712393" y="894242"/>
            <a:ext cx="163084" cy="163084"/>
          </a:xfrm>
          <a:prstGeom prst="ellipse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FB678AA-3507-0B43-B247-2C0FA038DAD1}"/>
              </a:ext>
            </a:extLst>
          </p:cNvPr>
          <p:cNvSpPr txBox="1"/>
          <p:nvPr/>
        </p:nvSpPr>
        <p:spPr>
          <a:xfrm>
            <a:off x="6808223" y="2330244"/>
            <a:ext cx="51380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>
                <a:solidFill>
                  <a:schemeClr val="bg1"/>
                </a:solidFill>
              </a:rPr>
              <a:t>Next</a:t>
            </a:r>
            <a:r>
              <a:rPr kumimoji="1" lang="ko-KR" altLang="en-US" sz="2000" dirty="0">
                <a:solidFill>
                  <a:schemeClr val="bg1"/>
                </a:solidFill>
              </a:rPr>
              <a:t> 버튼 클릭 시</a:t>
            </a:r>
            <a:r>
              <a:rPr kumimoji="1" lang="en-US" altLang="ko-KR" sz="2000" dirty="0">
                <a:solidFill>
                  <a:schemeClr val="bg1"/>
                </a:solidFill>
              </a:rPr>
              <a:t>,</a:t>
            </a:r>
            <a:r>
              <a:rPr kumimoji="1" lang="ko-KR" altLang="en-US" sz="2000" dirty="0">
                <a:solidFill>
                  <a:schemeClr val="bg1"/>
                </a:solidFill>
              </a:rPr>
              <a:t> 이전의 </a:t>
            </a:r>
            <a:r>
              <a:rPr kumimoji="1" lang="en-US" altLang="ko-KR" sz="2000" dirty="0">
                <a:solidFill>
                  <a:schemeClr val="bg1"/>
                </a:solidFill>
              </a:rPr>
              <a:t>Sound</a:t>
            </a:r>
            <a:r>
              <a:rPr kumimoji="1" lang="ko-KR" altLang="en-US" sz="2000" dirty="0" err="1">
                <a:solidFill>
                  <a:schemeClr val="bg1"/>
                </a:solidFill>
              </a:rPr>
              <a:t>를</a:t>
            </a:r>
            <a:r>
              <a:rPr kumimoji="1" lang="ko-KR" altLang="en-US" sz="2000" dirty="0">
                <a:solidFill>
                  <a:schemeClr val="bg1"/>
                </a:solidFill>
              </a:rPr>
              <a:t> 중지하고</a:t>
            </a:r>
            <a:r>
              <a:rPr kumimoji="1" lang="en-US" altLang="ko-KR" sz="2000" dirty="0">
                <a:solidFill>
                  <a:schemeClr val="bg1"/>
                </a:solidFill>
              </a:rPr>
              <a:t>,</a:t>
            </a:r>
          </a:p>
          <a:p>
            <a:r>
              <a:rPr kumimoji="1" lang="ko-KR" altLang="en-US" sz="2000" dirty="0">
                <a:solidFill>
                  <a:schemeClr val="bg1"/>
                </a:solidFill>
              </a:rPr>
              <a:t>모든 </a:t>
            </a:r>
            <a:r>
              <a:rPr kumimoji="1" lang="en-US" altLang="ko-KR" sz="2000" dirty="0">
                <a:solidFill>
                  <a:schemeClr val="bg1"/>
                </a:solidFill>
              </a:rPr>
              <a:t>Bool</a:t>
            </a:r>
            <a:r>
              <a:rPr kumimoji="1" lang="ko-KR" altLang="en-US" sz="2000" dirty="0">
                <a:solidFill>
                  <a:schemeClr val="bg1"/>
                </a:solidFill>
              </a:rPr>
              <a:t> 값을 </a:t>
            </a:r>
            <a:r>
              <a:rPr kumimoji="1" lang="en-US" altLang="ko-KR" sz="2000" dirty="0">
                <a:solidFill>
                  <a:schemeClr val="bg1"/>
                </a:solidFill>
              </a:rPr>
              <a:t>false</a:t>
            </a:r>
            <a:r>
              <a:rPr kumimoji="1" lang="ko-KR" altLang="en-US" sz="2000" dirty="0">
                <a:solidFill>
                  <a:schemeClr val="bg1"/>
                </a:solidFill>
              </a:rPr>
              <a:t>로 바꿔준다</a:t>
            </a:r>
            <a:r>
              <a:rPr kumimoji="1" lang="en-US" altLang="ko-KR" sz="2000" dirty="0">
                <a:solidFill>
                  <a:schemeClr val="bg1"/>
                </a:solidFill>
              </a:rPr>
              <a:t>.</a:t>
            </a:r>
            <a:endParaRPr kumimoji="1"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23" name="삼각형 22">
            <a:extLst>
              <a:ext uri="{FF2B5EF4-FFF2-40B4-BE49-F238E27FC236}">
                <a16:creationId xmlns:a16="http://schemas.microsoft.com/office/drawing/2014/main" id="{CF4E846B-6F16-7347-AA2C-94AE085EDF83}"/>
              </a:ext>
            </a:extLst>
          </p:cNvPr>
          <p:cNvSpPr/>
          <p:nvPr/>
        </p:nvSpPr>
        <p:spPr>
          <a:xfrm rot="5400000">
            <a:off x="6557227" y="2399045"/>
            <a:ext cx="259510" cy="223716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5BCCD22-3073-F247-B678-61CAA0083FA1}"/>
              </a:ext>
            </a:extLst>
          </p:cNvPr>
          <p:cNvSpPr txBox="1"/>
          <p:nvPr/>
        </p:nvSpPr>
        <p:spPr>
          <a:xfrm>
            <a:off x="9532253" y="338983"/>
            <a:ext cx="2404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u="sng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Coroutine</a:t>
            </a:r>
            <a:r>
              <a:rPr lang="ko-KR" altLang="en-US" sz="1200" dirty="0">
                <a:solidFill>
                  <a:schemeClr val="bg1"/>
                </a:solidFill>
                <a:latin typeface="+mj-ea"/>
                <a:ea typeface="+mj-ea"/>
              </a:rPr>
              <a:t>          </a:t>
            </a:r>
            <a:r>
              <a:rPr lang="en-US" altLang="ko-KR" sz="1200" dirty="0" err="1">
                <a:solidFill>
                  <a:schemeClr val="bg1"/>
                </a:solidFill>
                <a:latin typeface="+mj-ea"/>
                <a:ea typeface="+mj-ea"/>
              </a:rPr>
              <a:t>ClosePos</a:t>
            </a:r>
            <a:r>
              <a:rPr lang="ko-KR" altLang="en-US" sz="1200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</a:p>
        </p:txBody>
      </p:sp>
      <p:pic>
        <p:nvPicPr>
          <p:cNvPr id="15" name="그림 14" descr="스크린샷, 컴퓨터이(가) 표시된 사진&#10;&#10;자동 생성된 설명">
            <a:extLst>
              <a:ext uri="{FF2B5EF4-FFF2-40B4-BE49-F238E27FC236}">
                <a16:creationId xmlns:a16="http://schemas.microsoft.com/office/drawing/2014/main" id="{866AAB89-6F14-C846-A83F-897EE039CB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709" y="1523893"/>
            <a:ext cx="5600925" cy="47808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2D3D886-8D7A-6E44-9C54-6156F1763FC0}"/>
              </a:ext>
            </a:extLst>
          </p:cNvPr>
          <p:cNvSpPr txBox="1"/>
          <p:nvPr/>
        </p:nvSpPr>
        <p:spPr>
          <a:xfrm>
            <a:off x="6808223" y="3074826"/>
            <a:ext cx="5219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>
                <a:solidFill>
                  <a:schemeClr val="bg1"/>
                </a:solidFill>
              </a:rPr>
              <a:t>Next</a:t>
            </a:r>
            <a:r>
              <a:rPr kumimoji="1" lang="ko-KR" altLang="en-US" sz="2000" dirty="0">
                <a:solidFill>
                  <a:schemeClr val="bg1"/>
                </a:solidFill>
              </a:rPr>
              <a:t> 버튼 클릭 시</a:t>
            </a:r>
            <a:r>
              <a:rPr kumimoji="1" lang="en-US" altLang="ko-KR" sz="2000" dirty="0">
                <a:solidFill>
                  <a:schemeClr val="bg1"/>
                </a:solidFill>
              </a:rPr>
              <a:t>,</a:t>
            </a:r>
            <a:r>
              <a:rPr kumimoji="1" lang="ko-KR" altLang="en-US" sz="2000" dirty="0">
                <a:solidFill>
                  <a:schemeClr val="bg1"/>
                </a:solidFill>
              </a:rPr>
              <a:t> </a:t>
            </a:r>
            <a:r>
              <a:rPr kumimoji="1" lang="en-US" altLang="ko-KR" sz="2000" dirty="0">
                <a:solidFill>
                  <a:schemeClr val="bg1"/>
                </a:solidFill>
              </a:rPr>
              <a:t>Text</a:t>
            </a:r>
            <a:r>
              <a:rPr kumimoji="1" lang="ko-KR" altLang="en-US" sz="2000" dirty="0">
                <a:solidFill>
                  <a:schemeClr val="bg1"/>
                </a:solidFill>
              </a:rPr>
              <a:t> 내용을 잠시 없애준다</a:t>
            </a:r>
            <a:r>
              <a:rPr kumimoji="1" lang="en-US" altLang="ko-KR" sz="2000" dirty="0">
                <a:solidFill>
                  <a:schemeClr val="bg1"/>
                </a:solidFill>
              </a:rPr>
              <a:t>.</a:t>
            </a:r>
            <a:endParaRPr kumimoji="1"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16" name="삼각형 15">
            <a:extLst>
              <a:ext uri="{FF2B5EF4-FFF2-40B4-BE49-F238E27FC236}">
                <a16:creationId xmlns:a16="http://schemas.microsoft.com/office/drawing/2014/main" id="{05206B98-B04A-0544-A3A9-6E1C68AA798F}"/>
              </a:ext>
            </a:extLst>
          </p:cNvPr>
          <p:cNvSpPr/>
          <p:nvPr/>
        </p:nvSpPr>
        <p:spPr>
          <a:xfrm rot="5400000">
            <a:off x="6557227" y="3143627"/>
            <a:ext cx="259510" cy="223716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46E0B62-ABA9-5C46-9294-430826D29959}"/>
              </a:ext>
            </a:extLst>
          </p:cNvPr>
          <p:cNvSpPr txBox="1"/>
          <p:nvPr/>
        </p:nvSpPr>
        <p:spPr>
          <a:xfrm>
            <a:off x="6808223" y="3552275"/>
            <a:ext cx="47613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>
                <a:solidFill>
                  <a:schemeClr val="bg1"/>
                </a:solidFill>
              </a:rPr>
              <a:t>Next</a:t>
            </a:r>
            <a:r>
              <a:rPr kumimoji="1" lang="ko-KR" altLang="en-US" sz="2000" dirty="0">
                <a:solidFill>
                  <a:schemeClr val="bg1"/>
                </a:solidFill>
              </a:rPr>
              <a:t> 버튼 클릭 시</a:t>
            </a:r>
            <a:r>
              <a:rPr kumimoji="1" lang="en-US" altLang="ko-KR" sz="2000" dirty="0">
                <a:solidFill>
                  <a:schemeClr val="bg1"/>
                </a:solidFill>
              </a:rPr>
              <a:t>,</a:t>
            </a:r>
            <a:r>
              <a:rPr kumimoji="1" lang="ko-KR" altLang="en-US" sz="2000" dirty="0">
                <a:solidFill>
                  <a:schemeClr val="bg1"/>
                </a:solidFill>
              </a:rPr>
              <a:t> 모든 </a:t>
            </a:r>
            <a:r>
              <a:rPr kumimoji="1" lang="en-US" altLang="ko-KR" sz="2000" dirty="0">
                <a:solidFill>
                  <a:schemeClr val="bg1"/>
                </a:solidFill>
              </a:rPr>
              <a:t>UI</a:t>
            </a:r>
            <a:r>
              <a:rPr kumimoji="1" lang="ko-KR" altLang="en-US" sz="2000" dirty="0">
                <a:solidFill>
                  <a:schemeClr val="bg1"/>
                </a:solidFill>
              </a:rPr>
              <a:t> 및 버튼을 잠시</a:t>
            </a:r>
            <a:endParaRPr kumimoji="1" lang="en-US" altLang="ko-KR" sz="2000" dirty="0">
              <a:solidFill>
                <a:schemeClr val="bg1"/>
              </a:solidFill>
            </a:endParaRPr>
          </a:p>
          <a:p>
            <a:r>
              <a:rPr kumimoji="1" lang="ko-KR" altLang="en-US" sz="2000" dirty="0">
                <a:solidFill>
                  <a:schemeClr val="bg1"/>
                </a:solidFill>
              </a:rPr>
              <a:t>비활성화한다</a:t>
            </a:r>
            <a:r>
              <a:rPr kumimoji="1" lang="en-US" altLang="ko-KR" sz="2000" dirty="0">
                <a:solidFill>
                  <a:schemeClr val="bg1"/>
                </a:solidFill>
              </a:rPr>
              <a:t>.</a:t>
            </a:r>
            <a:endParaRPr kumimoji="1"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20" name="삼각형 19">
            <a:extLst>
              <a:ext uri="{FF2B5EF4-FFF2-40B4-BE49-F238E27FC236}">
                <a16:creationId xmlns:a16="http://schemas.microsoft.com/office/drawing/2014/main" id="{203450D0-9FDB-7141-9226-5407FF83F2F6}"/>
              </a:ext>
            </a:extLst>
          </p:cNvPr>
          <p:cNvSpPr/>
          <p:nvPr/>
        </p:nvSpPr>
        <p:spPr>
          <a:xfrm rot="5400000">
            <a:off x="6557227" y="3621076"/>
            <a:ext cx="259510" cy="223716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043790F-2B0C-B64D-90F0-8C7B51DF39C1}"/>
              </a:ext>
            </a:extLst>
          </p:cNvPr>
          <p:cNvSpPr txBox="1"/>
          <p:nvPr/>
        </p:nvSpPr>
        <p:spPr>
          <a:xfrm>
            <a:off x="6808223" y="4336047"/>
            <a:ext cx="483664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>
                <a:solidFill>
                  <a:schemeClr val="bg1"/>
                </a:solidFill>
              </a:rPr>
              <a:t>if</a:t>
            </a:r>
            <a:r>
              <a:rPr kumimoji="1" lang="ko-KR" altLang="en-US" sz="2000" dirty="0">
                <a:solidFill>
                  <a:schemeClr val="bg1"/>
                </a:solidFill>
              </a:rPr>
              <a:t> 문을 통해 </a:t>
            </a:r>
            <a:r>
              <a:rPr kumimoji="1" lang="en-US" altLang="ko-KR" sz="2000" dirty="0" err="1">
                <a:solidFill>
                  <a:schemeClr val="bg1"/>
                </a:solidFill>
              </a:rPr>
              <a:t>contextCount</a:t>
            </a:r>
            <a:r>
              <a:rPr kumimoji="1" lang="ko-KR" altLang="en-US" sz="2000" dirty="0">
                <a:solidFill>
                  <a:schemeClr val="bg1"/>
                </a:solidFill>
              </a:rPr>
              <a:t> 변수를 업데이트</a:t>
            </a:r>
            <a:endParaRPr kumimoji="1" lang="en-US" altLang="ko-KR" sz="2000" dirty="0">
              <a:solidFill>
                <a:schemeClr val="bg1"/>
              </a:solidFill>
            </a:endParaRPr>
          </a:p>
          <a:p>
            <a:r>
              <a:rPr kumimoji="1" lang="ko-KR" altLang="en-US" sz="2000" dirty="0">
                <a:solidFill>
                  <a:schemeClr val="bg1"/>
                </a:solidFill>
              </a:rPr>
              <a:t>하고</a:t>
            </a:r>
            <a:r>
              <a:rPr kumimoji="1" lang="en-US" altLang="ko-KR" sz="2000" dirty="0">
                <a:solidFill>
                  <a:schemeClr val="bg1"/>
                </a:solidFill>
              </a:rPr>
              <a:t>,</a:t>
            </a:r>
            <a:r>
              <a:rPr kumimoji="1" lang="ko-KR" altLang="en-US" sz="2000" dirty="0">
                <a:solidFill>
                  <a:schemeClr val="bg1"/>
                </a:solidFill>
              </a:rPr>
              <a:t> 대사에 맞는 사운드를 재생한다</a:t>
            </a:r>
            <a:r>
              <a:rPr kumimoji="1" lang="en-US" altLang="ko-KR" sz="2000" dirty="0">
                <a:solidFill>
                  <a:schemeClr val="bg1"/>
                </a:solidFill>
              </a:rPr>
              <a:t>.</a:t>
            </a:r>
            <a:endParaRPr kumimoji="1"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25" name="삼각형 24">
            <a:extLst>
              <a:ext uri="{FF2B5EF4-FFF2-40B4-BE49-F238E27FC236}">
                <a16:creationId xmlns:a16="http://schemas.microsoft.com/office/drawing/2014/main" id="{E0BBA003-43A3-2448-AA2E-F7D1299293EB}"/>
              </a:ext>
            </a:extLst>
          </p:cNvPr>
          <p:cNvSpPr/>
          <p:nvPr/>
        </p:nvSpPr>
        <p:spPr>
          <a:xfrm rot="5400000">
            <a:off x="6557227" y="4404848"/>
            <a:ext cx="259510" cy="223716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C3B3EA0-BDD5-A842-BF0E-6CD2EA3C165F}"/>
              </a:ext>
            </a:extLst>
          </p:cNvPr>
          <p:cNvSpPr txBox="1"/>
          <p:nvPr/>
        </p:nvSpPr>
        <p:spPr>
          <a:xfrm>
            <a:off x="6808223" y="5119818"/>
            <a:ext cx="35148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 dirty="0">
                <a:solidFill>
                  <a:schemeClr val="bg1"/>
                </a:solidFill>
              </a:rPr>
              <a:t>이어서</a:t>
            </a:r>
            <a:r>
              <a:rPr kumimoji="1" lang="en-US" altLang="ko-KR" sz="2000" dirty="0">
                <a:solidFill>
                  <a:schemeClr val="bg1"/>
                </a:solidFill>
              </a:rPr>
              <a:t>,</a:t>
            </a:r>
            <a:r>
              <a:rPr kumimoji="1" lang="ko-KR" altLang="en-US" sz="2000" dirty="0">
                <a:solidFill>
                  <a:schemeClr val="bg1"/>
                </a:solidFill>
              </a:rPr>
              <a:t> </a:t>
            </a:r>
            <a:r>
              <a:rPr kumimoji="1" lang="en-US" altLang="ko-KR" sz="2000" dirty="0">
                <a:solidFill>
                  <a:schemeClr val="bg1"/>
                </a:solidFill>
              </a:rPr>
              <a:t>Coroutine</a:t>
            </a:r>
            <a:r>
              <a:rPr kumimoji="1" lang="ko-KR" altLang="en-US" sz="2000" dirty="0">
                <a:solidFill>
                  <a:schemeClr val="bg1"/>
                </a:solidFill>
              </a:rPr>
              <a:t>을 실행한다</a:t>
            </a:r>
            <a:r>
              <a:rPr kumimoji="1" lang="en-US" altLang="ko-KR" sz="2000" dirty="0">
                <a:solidFill>
                  <a:schemeClr val="bg1"/>
                </a:solidFill>
              </a:rPr>
              <a:t>.</a:t>
            </a:r>
            <a:endParaRPr kumimoji="1"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27" name="삼각형 26">
            <a:extLst>
              <a:ext uri="{FF2B5EF4-FFF2-40B4-BE49-F238E27FC236}">
                <a16:creationId xmlns:a16="http://schemas.microsoft.com/office/drawing/2014/main" id="{C4196307-6115-F24F-A8A8-714DE581D732}"/>
              </a:ext>
            </a:extLst>
          </p:cNvPr>
          <p:cNvSpPr/>
          <p:nvPr/>
        </p:nvSpPr>
        <p:spPr>
          <a:xfrm rot="5400000">
            <a:off x="6557227" y="5188619"/>
            <a:ext cx="259510" cy="223716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64858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8C3AD810-42BF-B14C-A13B-21F60AC942C7}"/>
              </a:ext>
            </a:extLst>
          </p:cNvPr>
          <p:cNvSpPr/>
          <p:nvPr/>
        </p:nvSpPr>
        <p:spPr>
          <a:xfrm>
            <a:off x="6339993" y="2137848"/>
            <a:ext cx="5536169" cy="346611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E956626-3E75-C442-9456-E7C21C231A41}"/>
              </a:ext>
            </a:extLst>
          </p:cNvPr>
          <p:cNvSpPr txBox="1"/>
          <p:nvPr/>
        </p:nvSpPr>
        <p:spPr>
          <a:xfrm>
            <a:off x="255585" y="229853"/>
            <a:ext cx="2321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+mj-ea"/>
                <a:ea typeface="+mj-ea"/>
              </a:rPr>
              <a:t>3.</a:t>
            </a:r>
            <a:r>
              <a:rPr lang="ko-KR" altLang="en-US" sz="1600" b="1" dirty="0">
                <a:solidFill>
                  <a:schemeClr val="bg1"/>
                </a:solidFill>
                <a:latin typeface="+mj-ea"/>
                <a:ea typeface="+mj-ea"/>
              </a:rPr>
              <a:t>주요 </a:t>
            </a:r>
            <a:r>
              <a:rPr lang="ko-KR" altLang="en-US" sz="1600" b="1" dirty="0" err="1">
                <a:solidFill>
                  <a:schemeClr val="bg1"/>
                </a:solidFill>
                <a:latin typeface="+mj-ea"/>
                <a:ea typeface="+mj-ea"/>
              </a:rPr>
              <a:t>구현부</a:t>
            </a:r>
            <a:endParaRPr lang="ko-KR" altLang="en-US" sz="16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F9265A0F-2AD3-B64F-B3B6-151F75D3EEA5}"/>
              </a:ext>
            </a:extLst>
          </p:cNvPr>
          <p:cNvSpPr/>
          <p:nvPr/>
        </p:nvSpPr>
        <p:spPr>
          <a:xfrm>
            <a:off x="712393" y="894242"/>
            <a:ext cx="163084" cy="163084"/>
          </a:xfrm>
          <a:prstGeom prst="ellipse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FB678AA-3507-0B43-B247-2C0FA038DAD1}"/>
              </a:ext>
            </a:extLst>
          </p:cNvPr>
          <p:cNvSpPr txBox="1"/>
          <p:nvPr/>
        </p:nvSpPr>
        <p:spPr>
          <a:xfrm>
            <a:off x="6664530" y="2473935"/>
            <a:ext cx="43909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 dirty="0">
                <a:solidFill>
                  <a:schemeClr val="bg1"/>
                </a:solidFill>
              </a:rPr>
              <a:t>초 저장 변수를 선언하고</a:t>
            </a:r>
            <a:r>
              <a:rPr kumimoji="1" lang="en-US" altLang="ko-KR" sz="2000" dirty="0">
                <a:solidFill>
                  <a:schemeClr val="bg1"/>
                </a:solidFill>
              </a:rPr>
              <a:t>,</a:t>
            </a:r>
            <a:r>
              <a:rPr kumimoji="1" lang="ko-KR" altLang="en-US" sz="2000" dirty="0">
                <a:solidFill>
                  <a:schemeClr val="bg1"/>
                </a:solidFill>
              </a:rPr>
              <a:t> 초기화한다</a:t>
            </a:r>
            <a:r>
              <a:rPr kumimoji="1" lang="en-US" altLang="ko-KR" sz="2000" dirty="0">
                <a:solidFill>
                  <a:schemeClr val="bg1"/>
                </a:solidFill>
              </a:rPr>
              <a:t>.</a:t>
            </a:r>
            <a:endParaRPr kumimoji="1"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23" name="삼각형 22">
            <a:extLst>
              <a:ext uri="{FF2B5EF4-FFF2-40B4-BE49-F238E27FC236}">
                <a16:creationId xmlns:a16="http://schemas.microsoft.com/office/drawing/2014/main" id="{CF4E846B-6F16-7347-AA2C-94AE085EDF83}"/>
              </a:ext>
            </a:extLst>
          </p:cNvPr>
          <p:cNvSpPr/>
          <p:nvPr/>
        </p:nvSpPr>
        <p:spPr>
          <a:xfrm rot="5400000">
            <a:off x="6413534" y="2542736"/>
            <a:ext cx="259510" cy="223716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bg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F3AE1E9-3395-DF42-A0E3-84B9C1548725}"/>
              </a:ext>
            </a:extLst>
          </p:cNvPr>
          <p:cNvSpPr/>
          <p:nvPr/>
        </p:nvSpPr>
        <p:spPr>
          <a:xfrm>
            <a:off x="954199" y="674839"/>
            <a:ext cx="461812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altLang="ko-KR" sz="3200" b="1" dirty="0">
                <a:ln w="0"/>
                <a:solidFill>
                  <a:schemeClr val="bg1"/>
                </a:solidFill>
              </a:rPr>
              <a:t>Coroutine</a:t>
            </a:r>
            <a:r>
              <a:rPr lang="en-US" altLang="ko-KR" sz="2400" b="1" dirty="0">
                <a:ln w="0"/>
                <a:solidFill>
                  <a:schemeClr val="bg1"/>
                </a:solidFill>
              </a:rPr>
              <a:t> – </a:t>
            </a:r>
            <a:r>
              <a:rPr lang="en-US" altLang="ko-KR" sz="2400" b="1" dirty="0" err="1">
                <a:ln w="0"/>
                <a:solidFill>
                  <a:schemeClr val="bg1"/>
                </a:solidFill>
              </a:rPr>
              <a:t>CountDownTimer</a:t>
            </a:r>
            <a:r>
              <a:rPr lang="en-US" altLang="ko-KR" sz="2400" b="1" dirty="0">
                <a:ln w="0"/>
                <a:solidFill>
                  <a:schemeClr val="bg1"/>
                </a:solidFill>
              </a:rPr>
              <a:t>()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4851261-EE6A-084C-91B0-25F78C5B8DB3}"/>
              </a:ext>
            </a:extLst>
          </p:cNvPr>
          <p:cNvSpPr txBox="1"/>
          <p:nvPr/>
        </p:nvSpPr>
        <p:spPr>
          <a:xfrm>
            <a:off x="9532253" y="338983"/>
            <a:ext cx="2404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u="sng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Coroutine</a:t>
            </a:r>
            <a:r>
              <a:rPr lang="ko-KR" altLang="en-US" sz="1200" dirty="0">
                <a:solidFill>
                  <a:schemeClr val="bg1"/>
                </a:solidFill>
                <a:latin typeface="+mj-ea"/>
                <a:ea typeface="+mj-ea"/>
              </a:rPr>
              <a:t>          </a:t>
            </a:r>
            <a:r>
              <a:rPr lang="en-US" altLang="ko-KR" sz="1200" dirty="0" err="1">
                <a:solidFill>
                  <a:schemeClr val="bg1"/>
                </a:solidFill>
                <a:latin typeface="+mj-ea"/>
                <a:ea typeface="+mj-ea"/>
              </a:rPr>
              <a:t>ClosePos</a:t>
            </a:r>
            <a:r>
              <a:rPr lang="ko-KR" altLang="en-US" sz="1200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12D97959-32BB-B841-9BBC-7C277E025B97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15" y="1528474"/>
            <a:ext cx="5605200" cy="47808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2C97CBF-1062-8047-9C1A-A6712956049B}"/>
              </a:ext>
            </a:extLst>
          </p:cNvPr>
          <p:cNvSpPr txBox="1"/>
          <p:nvPr/>
        </p:nvSpPr>
        <p:spPr>
          <a:xfrm>
            <a:off x="6664530" y="3048701"/>
            <a:ext cx="502252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 err="1">
                <a:solidFill>
                  <a:schemeClr val="bg1"/>
                </a:solidFill>
              </a:rPr>
              <a:t>TimeSpan</a:t>
            </a:r>
            <a:r>
              <a:rPr kumimoji="1" lang="en-US" altLang="ko-KR" sz="2000" dirty="0">
                <a:solidFill>
                  <a:schemeClr val="bg1"/>
                </a:solidFill>
              </a:rPr>
              <a:t> </a:t>
            </a:r>
            <a:r>
              <a:rPr kumimoji="1" lang="ko-KR" altLang="en-US" sz="2000" dirty="0">
                <a:solidFill>
                  <a:schemeClr val="bg1"/>
                </a:solidFill>
              </a:rPr>
              <a:t>구조체를 이용해 분</a:t>
            </a:r>
            <a:r>
              <a:rPr kumimoji="1" lang="en-US" altLang="ko-KR" sz="2000" dirty="0">
                <a:solidFill>
                  <a:schemeClr val="bg1"/>
                </a:solidFill>
              </a:rPr>
              <a:t>,</a:t>
            </a:r>
            <a:r>
              <a:rPr kumimoji="1" lang="ko-KR" altLang="en-US" sz="2000" dirty="0">
                <a:solidFill>
                  <a:schemeClr val="bg1"/>
                </a:solidFill>
              </a:rPr>
              <a:t> 초 간격으로</a:t>
            </a:r>
            <a:endParaRPr kumimoji="1" lang="en-US" altLang="ko-KR" sz="2000" dirty="0">
              <a:solidFill>
                <a:schemeClr val="bg1"/>
              </a:solidFill>
            </a:endParaRPr>
          </a:p>
          <a:p>
            <a:r>
              <a:rPr kumimoji="1" lang="ko-KR" altLang="en-US" sz="2000" dirty="0">
                <a:solidFill>
                  <a:schemeClr val="bg1"/>
                </a:solidFill>
              </a:rPr>
              <a:t>나누고</a:t>
            </a:r>
            <a:r>
              <a:rPr kumimoji="1" lang="en-US" altLang="ko-KR" sz="2000" dirty="0">
                <a:solidFill>
                  <a:schemeClr val="bg1"/>
                </a:solidFill>
              </a:rPr>
              <a:t>,</a:t>
            </a:r>
            <a:r>
              <a:rPr kumimoji="1" lang="ko-KR" altLang="en-US" sz="2000" dirty="0">
                <a:solidFill>
                  <a:schemeClr val="bg1"/>
                </a:solidFill>
              </a:rPr>
              <a:t> 이를 </a:t>
            </a:r>
            <a:r>
              <a:rPr kumimoji="1" lang="en-US" altLang="ko-KR" sz="2000" dirty="0">
                <a:solidFill>
                  <a:schemeClr val="bg1"/>
                </a:solidFill>
              </a:rPr>
              <a:t>Timer UI</a:t>
            </a:r>
            <a:r>
              <a:rPr kumimoji="1" lang="ko-KR" altLang="en-US" sz="2000" dirty="0">
                <a:solidFill>
                  <a:schemeClr val="bg1"/>
                </a:solidFill>
              </a:rPr>
              <a:t>에 해당 텍스트를 저장</a:t>
            </a:r>
            <a:endParaRPr kumimoji="1" lang="en-US" altLang="ko-KR" sz="2000" dirty="0">
              <a:solidFill>
                <a:schemeClr val="bg1"/>
              </a:solidFill>
            </a:endParaRPr>
          </a:p>
          <a:p>
            <a:r>
              <a:rPr kumimoji="1" lang="ko-KR" altLang="en-US" sz="2000" dirty="0">
                <a:solidFill>
                  <a:schemeClr val="bg1"/>
                </a:solidFill>
              </a:rPr>
              <a:t>한다</a:t>
            </a:r>
            <a:r>
              <a:rPr kumimoji="1" lang="en-US" altLang="ko-KR" sz="20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5" name="삼각형 14">
            <a:extLst>
              <a:ext uri="{FF2B5EF4-FFF2-40B4-BE49-F238E27FC236}">
                <a16:creationId xmlns:a16="http://schemas.microsoft.com/office/drawing/2014/main" id="{B700EC7F-BC53-014C-B076-E38DE5C0D03E}"/>
              </a:ext>
            </a:extLst>
          </p:cNvPr>
          <p:cNvSpPr/>
          <p:nvPr/>
        </p:nvSpPr>
        <p:spPr>
          <a:xfrm rot="5400000">
            <a:off x="6413534" y="3117502"/>
            <a:ext cx="259510" cy="223716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065C0DD-9CF7-864E-8CD8-29ADF504EAAA}"/>
              </a:ext>
            </a:extLst>
          </p:cNvPr>
          <p:cNvSpPr txBox="1"/>
          <p:nvPr/>
        </p:nvSpPr>
        <p:spPr>
          <a:xfrm>
            <a:off x="6664530" y="4093729"/>
            <a:ext cx="497995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 dirty="0">
                <a:solidFill>
                  <a:schemeClr val="bg1"/>
                </a:solidFill>
              </a:rPr>
              <a:t>초 저장 변수가 </a:t>
            </a:r>
            <a:r>
              <a:rPr kumimoji="1" lang="en-US" altLang="ko-KR" sz="2000" dirty="0">
                <a:solidFill>
                  <a:schemeClr val="bg1"/>
                </a:solidFill>
              </a:rPr>
              <a:t>0</a:t>
            </a:r>
            <a:r>
              <a:rPr kumimoji="1" lang="ko-KR" altLang="en-US" sz="2000" dirty="0">
                <a:solidFill>
                  <a:schemeClr val="bg1"/>
                </a:solidFill>
              </a:rPr>
              <a:t>이 되면</a:t>
            </a:r>
            <a:r>
              <a:rPr kumimoji="1" lang="en-US" altLang="ko-KR" sz="2000" dirty="0">
                <a:solidFill>
                  <a:schemeClr val="bg1"/>
                </a:solidFill>
              </a:rPr>
              <a:t>,</a:t>
            </a:r>
            <a:r>
              <a:rPr kumimoji="1" lang="ko-KR" altLang="en-US" sz="2000" dirty="0">
                <a:solidFill>
                  <a:schemeClr val="bg1"/>
                </a:solidFill>
              </a:rPr>
              <a:t> </a:t>
            </a:r>
            <a:r>
              <a:rPr kumimoji="1" lang="en-US" altLang="ko-KR" sz="2000" dirty="0">
                <a:solidFill>
                  <a:schemeClr val="bg1"/>
                </a:solidFill>
              </a:rPr>
              <a:t>Game Over</a:t>
            </a:r>
            <a:r>
              <a:rPr kumimoji="1" lang="ko-KR" altLang="en-US" sz="2000" dirty="0">
                <a:solidFill>
                  <a:schemeClr val="bg1"/>
                </a:solidFill>
              </a:rPr>
              <a:t>로 간주</a:t>
            </a:r>
            <a:endParaRPr kumimoji="1" lang="en-US" altLang="ko-KR" sz="2000" dirty="0">
              <a:solidFill>
                <a:schemeClr val="bg1"/>
              </a:solidFill>
            </a:endParaRPr>
          </a:p>
          <a:p>
            <a:r>
              <a:rPr kumimoji="1" lang="ko-KR" altLang="en-US" sz="2000" dirty="0">
                <a:solidFill>
                  <a:schemeClr val="bg1"/>
                </a:solidFill>
              </a:rPr>
              <a:t>하고</a:t>
            </a:r>
            <a:r>
              <a:rPr kumimoji="1" lang="en-US" altLang="ko-KR" sz="2000" dirty="0">
                <a:solidFill>
                  <a:schemeClr val="bg1"/>
                </a:solidFill>
              </a:rPr>
              <a:t>,</a:t>
            </a:r>
            <a:r>
              <a:rPr kumimoji="1" lang="ko-KR" altLang="en-US" sz="2000" dirty="0">
                <a:solidFill>
                  <a:schemeClr val="bg1"/>
                </a:solidFill>
              </a:rPr>
              <a:t> </a:t>
            </a:r>
            <a:r>
              <a:rPr kumimoji="1" lang="en-US" altLang="ko-KR" sz="2000" dirty="0" err="1">
                <a:solidFill>
                  <a:schemeClr val="bg1"/>
                </a:solidFill>
              </a:rPr>
              <a:t>GameOver</a:t>
            </a:r>
            <a:r>
              <a:rPr kumimoji="1" lang="en-US" altLang="ko-KR" sz="2000" dirty="0">
                <a:solidFill>
                  <a:schemeClr val="bg1"/>
                </a:solidFill>
              </a:rPr>
              <a:t>() Coroutine</a:t>
            </a:r>
            <a:r>
              <a:rPr kumimoji="1" lang="ko-KR" altLang="en-US" sz="2000" dirty="0">
                <a:solidFill>
                  <a:schemeClr val="bg1"/>
                </a:solidFill>
              </a:rPr>
              <a:t>을 실행한다</a:t>
            </a:r>
            <a:r>
              <a:rPr kumimoji="1" lang="en-US" altLang="ko-KR" sz="20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7" name="삼각형 16">
            <a:extLst>
              <a:ext uri="{FF2B5EF4-FFF2-40B4-BE49-F238E27FC236}">
                <a16:creationId xmlns:a16="http://schemas.microsoft.com/office/drawing/2014/main" id="{4E8D0B0D-5220-A242-9B24-9211297B88A3}"/>
              </a:ext>
            </a:extLst>
          </p:cNvPr>
          <p:cNvSpPr/>
          <p:nvPr/>
        </p:nvSpPr>
        <p:spPr>
          <a:xfrm rot="5400000">
            <a:off x="6413534" y="4162530"/>
            <a:ext cx="259510" cy="223716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2692161-8958-7B47-8AAC-A8922692B113}"/>
              </a:ext>
            </a:extLst>
          </p:cNvPr>
          <p:cNvSpPr txBox="1"/>
          <p:nvPr/>
        </p:nvSpPr>
        <p:spPr>
          <a:xfrm>
            <a:off x="6664530" y="4903626"/>
            <a:ext cx="53382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>
                <a:solidFill>
                  <a:schemeClr val="bg1"/>
                </a:solidFill>
              </a:rPr>
              <a:t>5</a:t>
            </a:r>
            <a:r>
              <a:rPr kumimoji="1" lang="ko-KR" altLang="en-US" sz="2000" dirty="0">
                <a:solidFill>
                  <a:schemeClr val="bg1"/>
                </a:solidFill>
              </a:rPr>
              <a:t>초의 여유시간을 주고</a:t>
            </a:r>
            <a:r>
              <a:rPr kumimoji="1" lang="en-US" altLang="ko-KR" sz="2000" dirty="0">
                <a:solidFill>
                  <a:schemeClr val="bg1"/>
                </a:solidFill>
              </a:rPr>
              <a:t>,</a:t>
            </a:r>
            <a:r>
              <a:rPr kumimoji="1" lang="ko-KR" altLang="en-US" sz="2000" dirty="0">
                <a:solidFill>
                  <a:schemeClr val="bg1"/>
                </a:solidFill>
              </a:rPr>
              <a:t> </a:t>
            </a:r>
            <a:r>
              <a:rPr kumimoji="1" lang="en-US" altLang="ko-KR" sz="2000" dirty="0">
                <a:solidFill>
                  <a:schemeClr val="bg1"/>
                </a:solidFill>
              </a:rPr>
              <a:t>Intro</a:t>
            </a:r>
            <a:r>
              <a:rPr kumimoji="1" lang="ko-KR" altLang="en-US" sz="2000" dirty="0">
                <a:solidFill>
                  <a:schemeClr val="bg1"/>
                </a:solidFill>
              </a:rPr>
              <a:t> </a:t>
            </a:r>
            <a:r>
              <a:rPr kumimoji="1" lang="ko-KR" altLang="en-US" sz="2000" dirty="0" err="1">
                <a:solidFill>
                  <a:schemeClr val="bg1"/>
                </a:solidFill>
              </a:rPr>
              <a:t>씬으로</a:t>
            </a:r>
            <a:r>
              <a:rPr kumimoji="1" lang="ko-KR" altLang="en-US" sz="2000" dirty="0">
                <a:solidFill>
                  <a:schemeClr val="bg1"/>
                </a:solidFill>
              </a:rPr>
              <a:t> 전환한다</a:t>
            </a:r>
            <a:r>
              <a:rPr kumimoji="1" lang="en-US" altLang="ko-KR" sz="20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20" name="삼각형 19">
            <a:extLst>
              <a:ext uri="{FF2B5EF4-FFF2-40B4-BE49-F238E27FC236}">
                <a16:creationId xmlns:a16="http://schemas.microsoft.com/office/drawing/2014/main" id="{61C57F02-8CDE-704B-8D5B-DBED0BCF671D}"/>
              </a:ext>
            </a:extLst>
          </p:cNvPr>
          <p:cNvSpPr/>
          <p:nvPr/>
        </p:nvSpPr>
        <p:spPr>
          <a:xfrm rot="5400000">
            <a:off x="6413534" y="4972427"/>
            <a:ext cx="259510" cy="223716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96402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8C3AD810-42BF-B14C-A13B-21F60AC942C7}"/>
              </a:ext>
            </a:extLst>
          </p:cNvPr>
          <p:cNvSpPr/>
          <p:nvPr/>
        </p:nvSpPr>
        <p:spPr>
          <a:xfrm>
            <a:off x="6339993" y="2333791"/>
            <a:ext cx="5536169" cy="31264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E956626-3E75-C442-9456-E7C21C231A41}"/>
              </a:ext>
            </a:extLst>
          </p:cNvPr>
          <p:cNvSpPr txBox="1"/>
          <p:nvPr/>
        </p:nvSpPr>
        <p:spPr>
          <a:xfrm>
            <a:off x="255585" y="229853"/>
            <a:ext cx="2321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+mj-ea"/>
                <a:ea typeface="+mj-ea"/>
              </a:rPr>
              <a:t>3.</a:t>
            </a:r>
            <a:r>
              <a:rPr lang="ko-KR" altLang="en-US" sz="1600" b="1" dirty="0">
                <a:solidFill>
                  <a:schemeClr val="bg1"/>
                </a:solidFill>
                <a:latin typeface="+mj-ea"/>
                <a:ea typeface="+mj-ea"/>
              </a:rPr>
              <a:t>주요 </a:t>
            </a:r>
            <a:r>
              <a:rPr lang="ko-KR" altLang="en-US" sz="1600" b="1" dirty="0" err="1">
                <a:solidFill>
                  <a:schemeClr val="bg1"/>
                </a:solidFill>
                <a:latin typeface="+mj-ea"/>
                <a:ea typeface="+mj-ea"/>
              </a:rPr>
              <a:t>구현부</a:t>
            </a:r>
            <a:endParaRPr lang="ko-KR" altLang="en-US" sz="16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F9265A0F-2AD3-B64F-B3B6-151F75D3EEA5}"/>
              </a:ext>
            </a:extLst>
          </p:cNvPr>
          <p:cNvSpPr/>
          <p:nvPr/>
        </p:nvSpPr>
        <p:spPr>
          <a:xfrm>
            <a:off x="712393" y="894242"/>
            <a:ext cx="163084" cy="163084"/>
          </a:xfrm>
          <a:prstGeom prst="ellipse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FB678AA-3507-0B43-B247-2C0FA038DAD1}"/>
              </a:ext>
            </a:extLst>
          </p:cNvPr>
          <p:cNvSpPr txBox="1"/>
          <p:nvPr/>
        </p:nvSpPr>
        <p:spPr>
          <a:xfrm>
            <a:off x="6612278" y="2669878"/>
            <a:ext cx="58366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solidFill>
                  <a:schemeClr val="bg1"/>
                </a:solidFill>
              </a:rPr>
              <a:t>Vector3</a:t>
            </a:r>
            <a:r>
              <a:rPr kumimoji="1" lang="ko-KR" altLang="en-US" sz="2000" dirty="0">
                <a:solidFill>
                  <a:schemeClr val="bg1"/>
                </a:solidFill>
              </a:rPr>
              <a:t>의 </a:t>
            </a:r>
            <a:r>
              <a:rPr kumimoji="1" lang="en-US" altLang="ko-KR" sz="2000" dirty="0" err="1">
                <a:solidFill>
                  <a:schemeClr val="bg1"/>
                </a:solidFill>
              </a:rPr>
              <a:t>sqrMagnitude</a:t>
            </a:r>
            <a:r>
              <a:rPr kumimoji="1" lang="ko-KR" altLang="en-US" sz="2000" dirty="0" err="1">
                <a:solidFill>
                  <a:schemeClr val="bg1"/>
                </a:solidFill>
              </a:rPr>
              <a:t>를</a:t>
            </a:r>
            <a:r>
              <a:rPr kumimoji="1" lang="ko-KR" altLang="en-US" sz="2000" dirty="0">
                <a:solidFill>
                  <a:schemeClr val="bg1"/>
                </a:solidFill>
              </a:rPr>
              <a:t> 이용해 크기의 제곱</a:t>
            </a:r>
            <a:endParaRPr kumimoji="1" lang="en-US" altLang="ko-KR" sz="2000" dirty="0">
              <a:solidFill>
                <a:schemeClr val="bg1"/>
              </a:solidFill>
            </a:endParaRPr>
          </a:p>
          <a:p>
            <a:r>
              <a:rPr kumimoji="1" lang="ko-KR" altLang="en-US" sz="2000" dirty="0">
                <a:solidFill>
                  <a:schemeClr val="bg1"/>
                </a:solidFill>
              </a:rPr>
              <a:t>값을 저장한다</a:t>
            </a:r>
            <a:r>
              <a:rPr kumimoji="1" lang="en-US" altLang="ko-KR" sz="20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23" name="삼각형 22">
            <a:extLst>
              <a:ext uri="{FF2B5EF4-FFF2-40B4-BE49-F238E27FC236}">
                <a16:creationId xmlns:a16="http://schemas.microsoft.com/office/drawing/2014/main" id="{CF4E846B-6F16-7347-AA2C-94AE085EDF83}"/>
              </a:ext>
            </a:extLst>
          </p:cNvPr>
          <p:cNvSpPr/>
          <p:nvPr/>
        </p:nvSpPr>
        <p:spPr>
          <a:xfrm rot="5400000">
            <a:off x="6361282" y="2738679"/>
            <a:ext cx="259510" cy="223716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4851261-EE6A-084C-91B0-25F78C5B8DB3}"/>
              </a:ext>
            </a:extLst>
          </p:cNvPr>
          <p:cNvSpPr txBox="1"/>
          <p:nvPr/>
        </p:nvSpPr>
        <p:spPr>
          <a:xfrm>
            <a:off x="9532253" y="338983"/>
            <a:ext cx="2404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+mj-ea"/>
                <a:ea typeface="+mj-ea"/>
              </a:rPr>
              <a:t>Coroutine</a:t>
            </a:r>
            <a:r>
              <a:rPr lang="ko-KR" altLang="en-US" sz="1200" dirty="0">
                <a:solidFill>
                  <a:schemeClr val="bg1"/>
                </a:solidFill>
                <a:latin typeface="+mj-ea"/>
                <a:ea typeface="+mj-ea"/>
              </a:rPr>
              <a:t>          </a:t>
            </a:r>
            <a:r>
              <a:rPr lang="en-US" altLang="ko-KR" sz="1200" b="1" u="sng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ClosePos</a:t>
            </a:r>
            <a:r>
              <a:rPr lang="ko-KR" altLang="en-US" sz="1200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7889EDC-9C4C-344C-84B6-CD6A7B3ED4B8}"/>
              </a:ext>
            </a:extLst>
          </p:cNvPr>
          <p:cNvSpPr/>
          <p:nvPr/>
        </p:nvSpPr>
        <p:spPr>
          <a:xfrm>
            <a:off x="954199" y="674839"/>
            <a:ext cx="367260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altLang="ko-KR" sz="3200" b="1" dirty="0" err="1">
                <a:ln w="0"/>
                <a:solidFill>
                  <a:schemeClr val="bg1"/>
                </a:solidFill>
              </a:rPr>
              <a:t>ClosePos</a:t>
            </a:r>
            <a:r>
              <a:rPr lang="en-US" altLang="ko-KR" sz="2400" b="1" dirty="0">
                <a:ln w="0"/>
                <a:solidFill>
                  <a:schemeClr val="bg1"/>
                </a:solidFill>
              </a:rPr>
              <a:t> – </a:t>
            </a:r>
            <a:r>
              <a:rPr lang="en-US" altLang="ko-KR" sz="2400" b="1" dirty="0" err="1">
                <a:ln w="0"/>
                <a:solidFill>
                  <a:schemeClr val="bg1"/>
                </a:solidFill>
              </a:rPr>
              <a:t>ClosePhone</a:t>
            </a:r>
            <a:r>
              <a:rPr lang="en-US" altLang="ko-KR" sz="2400" b="1" dirty="0">
                <a:ln w="0"/>
                <a:solidFill>
                  <a:schemeClr val="bg1"/>
                </a:solidFill>
              </a:rPr>
              <a:t>()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3" name="그림 2" descr="스크린샷, 앉아있는이(가) 표시된 사진&#10;&#10;자동 생성된 설명">
            <a:extLst>
              <a:ext uri="{FF2B5EF4-FFF2-40B4-BE49-F238E27FC236}">
                <a16:creationId xmlns:a16="http://schemas.microsoft.com/office/drawing/2014/main" id="{1458CA12-AF39-E845-8D5B-35141461BDCE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15" y="1528474"/>
            <a:ext cx="5605200" cy="47808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5FEC6BA-DFFA-1A49-9823-69609771A62E}"/>
              </a:ext>
            </a:extLst>
          </p:cNvPr>
          <p:cNvSpPr txBox="1"/>
          <p:nvPr/>
        </p:nvSpPr>
        <p:spPr>
          <a:xfrm>
            <a:off x="6612278" y="3427523"/>
            <a:ext cx="58366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dirty="0">
                <a:solidFill>
                  <a:schemeClr val="bg1"/>
                </a:solidFill>
              </a:rPr>
              <a:t>이후</a:t>
            </a:r>
            <a:r>
              <a:rPr kumimoji="1" lang="en-US" altLang="ko-KR" sz="2000" dirty="0">
                <a:solidFill>
                  <a:schemeClr val="bg1"/>
                </a:solidFill>
              </a:rPr>
              <a:t>,</a:t>
            </a:r>
            <a:r>
              <a:rPr kumimoji="1" lang="ko-KR" altLang="en-US" sz="2000" dirty="0">
                <a:solidFill>
                  <a:schemeClr val="bg1"/>
                </a:solidFill>
              </a:rPr>
              <a:t> </a:t>
            </a:r>
            <a:r>
              <a:rPr kumimoji="1" lang="en-US" altLang="ko-KR" sz="2000" dirty="0">
                <a:solidFill>
                  <a:schemeClr val="bg1"/>
                </a:solidFill>
              </a:rPr>
              <a:t>if</a:t>
            </a:r>
            <a:r>
              <a:rPr kumimoji="1" lang="ko-KR" altLang="en-US" sz="2000" dirty="0">
                <a:solidFill>
                  <a:schemeClr val="bg1"/>
                </a:solidFill>
              </a:rPr>
              <a:t>문을 이용해 지정한 거리 범위의 제곱</a:t>
            </a:r>
            <a:endParaRPr kumimoji="1" lang="en-US" altLang="ko-KR" sz="2000" dirty="0">
              <a:solidFill>
                <a:schemeClr val="bg1"/>
              </a:solidFill>
            </a:endParaRPr>
          </a:p>
          <a:p>
            <a:r>
              <a:rPr kumimoji="1" lang="ko-KR" altLang="en-US" sz="2000" dirty="0">
                <a:solidFill>
                  <a:schemeClr val="bg1"/>
                </a:solidFill>
              </a:rPr>
              <a:t>값과 현재 거리의 </a:t>
            </a:r>
            <a:r>
              <a:rPr kumimoji="1" lang="ko-KR" altLang="en-US" sz="2000" dirty="0" err="1">
                <a:solidFill>
                  <a:schemeClr val="bg1"/>
                </a:solidFill>
              </a:rPr>
              <a:t>제곱값을</a:t>
            </a:r>
            <a:r>
              <a:rPr kumimoji="1" lang="ko-KR" altLang="en-US" sz="2000" dirty="0">
                <a:solidFill>
                  <a:schemeClr val="bg1"/>
                </a:solidFill>
              </a:rPr>
              <a:t> 비교한다</a:t>
            </a:r>
            <a:r>
              <a:rPr kumimoji="1" lang="en-US" altLang="ko-KR" sz="20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2" name="삼각형 11">
            <a:extLst>
              <a:ext uri="{FF2B5EF4-FFF2-40B4-BE49-F238E27FC236}">
                <a16:creationId xmlns:a16="http://schemas.microsoft.com/office/drawing/2014/main" id="{1B258D43-66C4-4243-9FD2-BD4EC3C4A972}"/>
              </a:ext>
            </a:extLst>
          </p:cNvPr>
          <p:cNvSpPr/>
          <p:nvPr/>
        </p:nvSpPr>
        <p:spPr>
          <a:xfrm rot="5400000">
            <a:off x="6361282" y="3496324"/>
            <a:ext cx="259510" cy="223716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663F516-F079-4D42-9D76-9D37EFEE1559}"/>
              </a:ext>
            </a:extLst>
          </p:cNvPr>
          <p:cNvSpPr txBox="1"/>
          <p:nvPr/>
        </p:nvSpPr>
        <p:spPr>
          <a:xfrm>
            <a:off x="6612278" y="4237421"/>
            <a:ext cx="583662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dirty="0">
                <a:solidFill>
                  <a:schemeClr val="bg1"/>
                </a:solidFill>
              </a:rPr>
              <a:t>크기의 제곱 값을 비교하는 방법은 루트 연산을 하지 않기 때문에 연산 속도가 더 빠르므로</a:t>
            </a:r>
            <a:endParaRPr kumimoji="1" lang="en-US" altLang="ko-KR" sz="2000" dirty="0">
              <a:solidFill>
                <a:schemeClr val="bg1"/>
              </a:solidFill>
            </a:endParaRPr>
          </a:p>
          <a:p>
            <a:r>
              <a:rPr kumimoji="1" lang="ko-KR" altLang="en-US" sz="2000" dirty="0">
                <a:solidFill>
                  <a:schemeClr val="bg1"/>
                </a:solidFill>
              </a:rPr>
              <a:t>크기를 비교하는 것보다 더 효율적이다</a:t>
            </a:r>
            <a:r>
              <a:rPr kumimoji="1" lang="en-US" altLang="ko-KR" sz="20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7" name="삼각형 16">
            <a:extLst>
              <a:ext uri="{FF2B5EF4-FFF2-40B4-BE49-F238E27FC236}">
                <a16:creationId xmlns:a16="http://schemas.microsoft.com/office/drawing/2014/main" id="{C3F15DA4-ACD8-D140-9530-F54AD1EF9AF8}"/>
              </a:ext>
            </a:extLst>
          </p:cNvPr>
          <p:cNvSpPr/>
          <p:nvPr/>
        </p:nvSpPr>
        <p:spPr>
          <a:xfrm rot="5400000">
            <a:off x="6361282" y="4306222"/>
            <a:ext cx="259510" cy="223716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2968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/>
        </p:nvGrpSpPr>
        <p:grpSpPr>
          <a:xfrm>
            <a:off x="8068497" y="3058112"/>
            <a:ext cx="507502" cy="376397"/>
            <a:chOff x="3497851" y="2488451"/>
            <a:chExt cx="507502" cy="376397"/>
          </a:xfrm>
          <a:solidFill>
            <a:schemeClr val="accent2">
              <a:lumMod val="75000"/>
            </a:schemeClr>
          </a:solidFill>
        </p:grpSpPr>
        <p:sp>
          <p:nvSpPr>
            <p:cNvPr id="16" name="모서리가 둥근 직사각형 15"/>
            <p:cNvSpPr/>
            <p:nvPr/>
          </p:nvSpPr>
          <p:spPr>
            <a:xfrm>
              <a:off x="3497851" y="2488451"/>
              <a:ext cx="313573" cy="11308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7" name="모서리가 둥근 직사각형 16"/>
            <p:cNvSpPr/>
            <p:nvPr/>
          </p:nvSpPr>
          <p:spPr>
            <a:xfrm>
              <a:off x="3497851" y="2620107"/>
              <a:ext cx="313573" cy="11308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8" name="모서리가 둥근 직사각형 17"/>
            <p:cNvSpPr/>
            <p:nvPr/>
          </p:nvSpPr>
          <p:spPr>
            <a:xfrm>
              <a:off x="3497851" y="2751763"/>
              <a:ext cx="313573" cy="11308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9" name="모서리가 둥근 직사각형 18"/>
            <p:cNvSpPr/>
            <p:nvPr/>
          </p:nvSpPr>
          <p:spPr>
            <a:xfrm>
              <a:off x="3845459" y="2488451"/>
              <a:ext cx="159894" cy="11308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0" name="모서리가 둥근 직사각형 19"/>
            <p:cNvSpPr/>
            <p:nvPr/>
          </p:nvSpPr>
          <p:spPr>
            <a:xfrm>
              <a:off x="3845459" y="2620107"/>
              <a:ext cx="159894" cy="11308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33" name="모서리가 둥근 직사각형 32"/>
            <p:cNvSpPr/>
            <p:nvPr/>
          </p:nvSpPr>
          <p:spPr>
            <a:xfrm>
              <a:off x="3845459" y="2751763"/>
              <a:ext cx="159894" cy="11308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8513449" y="3529676"/>
            <a:ext cx="30471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+mj-ea"/>
                <a:ea typeface="+mj-ea"/>
              </a:rPr>
              <a:t>부록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8207780" y="3500364"/>
            <a:ext cx="504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+mj-ea"/>
                <a:ea typeface="+mj-ea"/>
              </a:rPr>
              <a:t>4.</a:t>
            </a:r>
            <a:endParaRPr lang="ko-KR" altLang="en-US" sz="2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cxnSp>
        <p:nvCxnSpPr>
          <p:cNvPr id="39" name="직선 연결선 38"/>
          <p:cNvCxnSpPr/>
          <p:nvPr/>
        </p:nvCxnSpPr>
        <p:spPr>
          <a:xfrm>
            <a:off x="277444" y="3676459"/>
            <a:ext cx="768266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FAFA603-0CD0-7C4B-8123-51ADD150B199}"/>
              </a:ext>
            </a:extLst>
          </p:cNvPr>
          <p:cNvSpPr txBox="1"/>
          <p:nvPr/>
        </p:nvSpPr>
        <p:spPr>
          <a:xfrm>
            <a:off x="8426614" y="4004004"/>
            <a:ext cx="2689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+mn-ea"/>
              </a:rPr>
              <a:t>참여 목록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A7D540B-E1CE-4842-A95C-FD4BBE157A75}"/>
              </a:ext>
            </a:extLst>
          </p:cNvPr>
          <p:cNvSpPr txBox="1"/>
          <p:nvPr/>
        </p:nvSpPr>
        <p:spPr>
          <a:xfrm>
            <a:off x="8426614" y="4351734"/>
            <a:ext cx="2689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+mn-ea"/>
              </a:rPr>
              <a:t>참고</a:t>
            </a:r>
          </a:p>
        </p:txBody>
      </p:sp>
    </p:spTree>
    <p:extLst>
      <p:ext uri="{BB962C8B-B14F-4D97-AF65-F5344CB8AC3E}">
        <p14:creationId xmlns:p14="http://schemas.microsoft.com/office/powerpoint/2010/main" val="35303138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2E956626-3E75-C442-9456-E7C21C231A41}"/>
              </a:ext>
            </a:extLst>
          </p:cNvPr>
          <p:cNvSpPr txBox="1"/>
          <p:nvPr/>
        </p:nvSpPr>
        <p:spPr>
          <a:xfrm>
            <a:off x="255585" y="229853"/>
            <a:ext cx="2321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+mj-ea"/>
                <a:ea typeface="+mj-ea"/>
              </a:rPr>
              <a:t>4.</a:t>
            </a:r>
            <a:r>
              <a:rPr lang="ko-KR" altLang="en-US" sz="1600" b="1" dirty="0">
                <a:solidFill>
                  <a:schemeClr val="bg1"/>
                </a:solidFill>
                <a:latin typeface="+mj-ea"/>
                <a:ea typeface="+mj-ea"/>
              </a:rPr>
              <a:t>부록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4851261-EE6A-084C-91B0-25F78C5B8DB3}"/>
              </a:ext>
            </a:extLst>
          </p:cNvPr>
          <p:cNvSpPr txBox="1"/>
          <p:nvPr/>
        </p:nvSpPr>
        <p:spPr>
          <a:xfrm>
            <a:off x="9989453" y="338983"/>
            <a:ext cx="2404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u="sng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참여 목록</a:t>
            </a:r>
            <a:r>
              <a:rPr lang="ko-KR" altLang="en-US" sz="1200" dirty="0">
                <a:solidFill>
                  <a:schemeClr val="bg1"/>
                </a:solidFill>
                <a:latin typeface="+mj-ea"/>
                <a:ea typeface="+mj-ea"/>
              </a:rPr>
              <a:t>          참고 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C0E6B5C-18E5-9443-8CFC-9CFC0CE5DA03}"/>
              </a:ext>
            </a:extLst>
          </p:cNvPr>
          <p:cNvSpPr/>
          <p:nvPr/>
        </p:nvSpPr>
        <p:spPr>
          <a:xfrm>
            <a:off x="954199" y="764992"/>
            <a:ext cx="15247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2400" b="1" dirty="0">
                <a:solidFill>
                  <a:schemeClr val="bg1"/>
                </a:solidFill>
                <a:latin typeface="+mn-ea"/>
              </a:rPr>
              <a:t>참여 목록</a:t>
            </a:r>
            <a:endParaRPr lang="ko-KR" altLang="en-US" sz="24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6A18619F-0A04-7A47-B908-D7DEEAA205F2}"/>
              </a:ext>
            </a:extLst>
          </p:cNvPr>
          <p:cNvSpPr/>
          <p:nvPr/>
        </p:nvSpPr>
        <p:spPr>
          <a:xfrm>
            <a:off x="712393" y="894242"/>
            <a:ext cx="163084" cy="163084"/>
          </a:xfrm>
          <a:prstGeom prst="ellipse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2101F6D-4723-CC42-A016-09F6C9435080}"/>
              </a:ext>
            </a:extLst>
          </p:cNvPr>
          <p:cNvSpPr/>
          <p:nvPr/>
        </p:nvSpPr>
        <p:spPr>
          <a:xfrm>
            <a:off x="270933" y="2498506"/>
            <a:ext cx="11655456" cy="27397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6222E55-ADED-6F46-93BA-C34A7CD36C0B}"/>
              </a:ext>
            </a:extLst>
          </p:cNvPr>
          <p:cNvSpPr/>
          <p:nvPr/>
        </p:nvSpPr>
        <p:spPr>
          <a:xfrm>
            <a:off x="1138545" y="2786448"/>
            <a:ext cx="784870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</a:rPr>
              <a:t>2019</a:t>
            </a:r>
            <a:r>
              <a:rPr lang="ko-KR" altLang="en-US" sz="2400" dirty="0">
                <a:solidFill>
                  <a:schemeClr val="bg1"/>
                </a:solidFill>
              </a:rPr>
              <a:t> 콘텐츠원캠퍼스 </a:t>
            </a:r>
            <a:r>
              <a:rPr lang="ko-KR" altLang="en-US" sz="2400" dirty="0" err="1">
                <a:solidFill>
                  <a:schemeClr val="bg1"/>
                </a:solidFill>
              </a:rPr>
              <a:t>구축운영</a:t>
            </a:r>
            <a:r>
              <a:rPr lang="ko-KR" altLang="en-US" sz="2400" dirty="0">
                <a:solidFill>
                  <a:schemeClr val="bg1"/>
                </a:solidFill>
              </a:rPr>
              <a:t> 및 </a:t>
            </a:r>
            <a:r>
              <a:rPr lang="en-US" altLang="ko-KR" sz="2400" dirty="0">
                <a:solidFill>
                  <a:schemeClr val="bg1"/>
                </a:solidFill>
              </a:rPr>
              <a:t>VR</a:t>
            </a:r>
            <a:r>
              <a:rPr lang="ko-KR" altLang="en-US" sz="2400" dirty="0">
                <a:solidFill>
                  <a:schemeClr val="bg1"/>
                </a:solidFill>
              </a:rPr>
              <a:t> 콘텐츠 개발 사업</a:t>
            </a:r>
            <a:endParaRPr lang="en-US" altLang="ko-KR" sz="2400" dirty="0">
              <a:solidFill>
                <a:schemeClr val="bg1"/>
              </a:solidFill>
            </a:endParaRPr>
          </a:p>
        </p:txBody>
      </p:sp>
      <p:sp>
        <p:nvSpPr>
          <p:cNvPr id="21" name="삼각형 20">
            <a:extLst>
              <a:ext uri="{FF2B5EF4-FFF2-40B4-BE49-F238E27FC236}">
                <a16:creationId xmlns:a16="http://schemas.microsoft.com/office/drawing/2014/main" id="{F3665031-C3AF-7A41-B738-4487725D6ECE}"/>
              </a:ext>
            </a:extLst>
          </p:cNvPr>
          <p:cNvSpPr/>
          <p:nvPr/>
        </p:nvSpPr>
        <p:spPr>
          <a:xfrm rot="5400000">
            <a:off x="857580" y="2888188"/>
            <a:ext cx="259510" cy="223716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1ACF8B4-341D-724C-A299-FD276EF20E59}"/>
              </a:ext>
            </a:extLst>
          </p:cNvPr>
          <p:cNvSpPr/>
          <p:nvPr/>
        </p:nvSpPr>
        <p:spPr>
          <a:xfrm>
            <a:off x="1138544" y="3204460"/>
            <a:ext cx="1017388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dirty="0">
                <a:solidFill>
                  <a:schemeClr val="bg1"/>
                </a:solidFill>
              </a:rPr>
              <a:t>입체 및 공간 음향을 활용한 방 탈출 게임</a:t>
            </a:r>
            <a:r>
              <a:rPr lang="en-US" altLang="ko-KR" sz="1600" dirty="0">
                <a:solidFill>
                  <a:schemeClr val="bg1"/>
                </a:solidFill>
              </a:rPr>
              <a:t>(VR)</a:t>
            </a:r>
            <a:r>
              <a:rPr lang="ko-KR" altLang="en-US" sz="1600" dirty="0">
                <a:solidFill>
                  <a:schemeClr val="bg1"/>
                </a:solidFill>
              </a:rPr>
              <a:t> 개발</a:t>
            </a:r>
            <a:endParaRPr lang="en-US" altLang="ko-KR" sz="1600" dirty="0">
              <a:solidFill>
                <a:schemeClr val="bg1"/>
              </a:solidFill>
            </a:endParaRPr>
          </a:p>
          <a:p>
            <a:r>
              <a:rPr lang="ko-KR" altLang="en-US" sz="1600" dirty="0">
                <a:solidFill>
                  <a:schemeClr val="bg1"/>
                </a:solidFill>
              </a:rPr>
              <a:t>      </a:t>
            </a:r>
            <a:r>
              <a:rPr lang="en-US" altLang="ko-KR" sz="1600" dirty="0">
                <a:solidFill>
                  <a:schemeClr val="bg1"/>
                </a:solidFill>
              </a:rPr>
              <a:t>[</a:t>
            </a:r>
            <a:r>
              <a:rPr lang="ko-KR" altLang="en-US" sz="1600" dirty="0">
                <a:solidFill>
                  <a:schemeClr val="bg1"/>
                </a:solidFill>
              </a:rPr>
              <a:t>문화체육관광부</a:t>
            </a:r>
            <a:r>
              <a:rPr lang="en-US" altLang="ko-KR" sz="1600" dirty="0">
                <a:solidFill>
                  <a:schemeClr val="bg1"/>
                </a:solidFill>
              </a:rPr>
              <a:t>,</a:t>
            </a:r>
            <a:r>
              <a:rPr lang="ko-KR" altLang="en-US" sz="1600" dirty="0">
                <a:solidFill>
                  <a:schemeClr val="bg1"/>
                </a:solidFill>
              </a:rPr>
              <a:t> </a:t>
            </a:r>
            <a:r>
              <a:rPr lang="en-US" altLang="ko-KR" sz="1600" dirty="0">
                <a:solidFill>
                  <a:schemeClr val="bg1"/>
                </a:solidFill>
              </a:rPr>
              <a:t>KOCCA(</a:t>
            </a:r>
            <a:r>
              <a:rPr lang="ko-KR" altLang="en-US" sz="1600" dirty="0">
                <a:solidFill>
                  <a:schemeClr val="bg1"/>
                </a:solidFill>
              </a:rPr>
              <a:t>한국콘텐츠진흥원</a:t>
            </a:r>
            <a:r>
              <a:rPr lang="en-US" altLang="ko-KR" sz="1600" dirty="0">
                <a:solidFill>
                  <a:schemeClr val="bg1"/>
                </a:solidFill>
              </a:rPr>
              <a:t>),</a:t>
            </a:r>
            <a:r>
              <a:rPr lang="ko-KR" altLang="en-US" sz="1600" dirty="0">
                <a:solidFill>
                  <a:schemeClr val="bg1"/>
                </a:solidFill>
              </a:rPr>
              <a:t> </a:t>
            </a:r>
            <a:r>
              <a:rPr lang="ko-KR" altLang="en-US" sz="1600" dirty="0" err="1">
                <a:solidFill>
                  <a:schemeClr val="bg1"/>
                </a:solidFill>
              </a:rPr>
              <a:t>성결대학교</a:t>
            </a:r>
            <a:r>
              <a:rPr lang="ko-KR" altLang="en-US" sz="1600" dirty="0">
                <a:solidFill>
                  <a:schemeClr val="bg1"/>
                </a:solidFill>
              </a:rPr>
              <a:t> </a:t>
            </a:r>
            <a:r>
              <a:rPr lang="ko-KR" altLang="en-US" sz="1600" dirty="0" err="1">
                <a:solidFill>
                  <a:schemeClr val="bg1"/>
                </a:solidFill>
              </a:rPr>
              <a:t>산학협력단</a:t>
            </a:r>
            <a:r>
              <a:rPr lang="en-US" altLang="ko-KR" sz="1600" dirty="0">
                <a:solidFill>
                  <a:schemeClr val="bg1"/>
                </a:solidFill>
              </a:rPr>
              <a:t>,</a:t>
            </a:r>
            <a:r>
              <a:rPr lang="ko-KR" altLang="en-US" sz="1600" dirty="0">
                <a:solidFill>
                  <a:schemeClr val="bg1"/>
                </a:solidFill>
              </a:rPr>
              <a:t> </a:t>
            </a:r>
            <a:r>
              <a:rPr lang="en-US" altLang="ko-KR" sz="1600" dirty="0">
                <a:solidFill>
                  <a:schemeClr val="bg1"/>
                </a:solidFill>
              </a:rPr>
              <a:t>XRCENTER, </a:t>
            </a:r>
            <a:r>
              <a:rPr lang="ko-KR" altLang="en-US" sz="1600" dirty="0">
                <a:solidFill>
                  <a:schemeClr val="bg1"/>
                </a:solidFill>
              </a:rPr>
              <a:t>안양창조산업진흥원</a:t>
            </a:r>
            <a:r>
              <a:rPr lang="en-US" altLang="ko-KR" sz="1600" dirty="0">
                <a:solidFill>
                  <a:schemeClr val="bg1"/>
                </a:solidFill>
              </a:rPr>
              <a:t>]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0D8F9CC-9B0A-674C-AA9D-F70770B14E8C}"/>
              </a:ext>
            </a:extLst>
          </p:cNvPr>
          <p:cNvSpPr/>
          <p:nvPr/>
        </p:nvSpPr>
        <p:spPr>
          <a:xfrm>
            <a:off x="1138545" y="3926634"/>
            <a:ext cx="784870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 err="1">
                <a:solidFill>
                  <a:schemeClr val="bg1"/>
                </a:solidFill>
              </a:rPr>
              <a:t>학생주도</a:t>
            </a:r>
            <a:r>
              <a:rPr lang="ko-KR" altLang="en-US" sz="2400" dirty="0">
                <a:solidFill>
                  <a:schemeClr val="bg1"/>
                </a:solidFill>
              </a:rPr>
              <a:t> 연구 프로그램 지원 사업</a:t>
            </a:r>
            <a:endParaRPr lang="en-US" altLang="ko-KR" sz="2400" dirty="0">
              <a:solidFill>
                <a:schemeClr val="bg1"/>
              </a:solidFill>
            </a:endParaRPr>
          </a:p>
        </p:txBody>
      </p:sp>
      <p:sp>
        <p:nvSpPr>
          <p:cNvPr id="27" name="삼각형 26">
            <a:extLst>
              <a:ext uri="{FF2B5EF4-FFF2-40B4-BE49-F238E27FC236}">
                <a16:creationId xmlns:a16="http://schemas.microsoft.com/office/drawing/2014/main" id="{01D6864B-DC91-FC44-A554-087BD79D902A}"/>
              </a:ext>
            </a:extLst>
          </p:cNvPr>
          <p:cNvSpPr/>
          <p:nvPr/>
        </p:nvSpPr>
        <p:spPr>
          <a:xfrm rot="5400000">
            <a:off x="857580" y="4028374"/>
            <a:ext cx="259510" cy="223716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40BEB0E-3ECE-2747-8F54-442002871294}"/>
              </a:ext>
            </a:extLst>
          </p:cNvPr>
          <p:cNvSpPr/>
          <p:nvPr/>
        </p:nvSpPr>
        <p:spPr>
          <a:xfrm>
            <a:off x="1138544" y="4344646"/>
            <a:ext cx="1017388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dirty="0">
                <a:solidFill>
                  <a:schemeClr val="bg1"/>
                </a:solidFill>
              </a:rPr>
              <a:t>노력 정당화 이론 기반의 가상현실 콘텐츠 개발</a:t>
            </a:r>
            <a:endParaRPr lang="en-US" altLang="ko-KR" sz="1600" dirty="0">
              <a:solidFill>
                <a:schemeClr val="bg1"/>
              </a:solidFill>
            </a:endParaRPr>
          </a:p>
          <a:p>
            <a:r>
              <a:rPr lang="ko-KR" altLang="en-US" sz="1600" dirty="0">
                <a:solidFill>
                  <a:schemeClr val="bg1"/>
                </a:solidFill>
              </a:rPr>
              <a:t>      </a:t>
            </a:r>
            <a:r>
              <a:rPr lang="en-US" altLang="ko-KR" sz="1600" dirty="0">
                <a:solidFill>
                  <a:schemeClr val="bg1"/>
                </a:solidFill>
              </a:rPr>
              <a:t>[</a:t>
            </a:r>
            <a:r>
              <a:rPr lang="ko-KR" altLang="en-US" sz="1600" dirty="0" err="1">
                <a:solidFill>
                  <a:schemeClr val="bg1"/>
                </a:solidFill>
              </a:rPr>
              <a:t>성결대학교</a:t>
            </a:r>
            <a:r>
              <a:rPr lang="ko-KR" altLang="en-US" sz="1600" dirty="0">
                <a:solidFill>
                  <a:schemeClr val="bg1"/>
                </a:solidFill>
              </a:rPr>
              <a:t> 미래발전연구원</a:t>
            </a:r>
            <a:r>
              <a:rPr lang="en-US" altLang="ko-KR" sz="1600" dirty="0">
                <a:solidFill>
                  <a:schemeClr val="bg1"/>
                </a:solidFill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0090224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2E956626-3E75-C442-9456-E7C21C231A41}"/>
              </a:ext>
            </a:extLst>
          </p:cNvPr>
          <p:cNvSpPr txBox="1"/>
          <p:nvPr/>
        </p:nvSpPr>
        <p:spPr>
          <a:xfrm>
            <a:off x="255585" y="229853"/>
            <a:ext cx="2321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+mj-ea"/>
                <a:ea typeface="+mj-ea"/>
              </a:rPr>
              <a:t>4.</a:t>
            </a:r>
            <a:r>
              <a:rPr lang="ko-KR" altLang="en-US" sz="1600" b="1" dirty="0">
                <a:solidFill>
                  <a:schemeClr val="bg1"/>
                </a:solidFill>
                <a:latin typeface="+mj-ea"/>
                <a:ea typeface="+mj-ea"/>
              </a:rPr>
              <a:t>부록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4851261-EE6A-084C-91B0-25F78C5B8DB3}"/>
              </a:ext>
            </a:extLst>
          </p:cNvPr>
          <p:cNvSpPr txBox="1"/>
          <p:nvPr/>
        </p:nvSpPr>
        <p:spPr>
          <a:xfrm>
            <a:off x="9989453" y="338983"/>
            <a:ext cx="2404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+mj-ea"/>
                <a:ea typeface="+mj-ea"/>
              </a:rPr>
              <a:t>참여 목록          </a:t>
            </a:r>
            <a:r>
              <a:rPr lang="ko-KR" altLang="en-US" sz="1200" b="1" u="sng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참고</a:t>
            </a:r>
            <a:r>
              <a:rPr lang="ko-KR" altLang="en-US" sz="1200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</a:p>
        </p:txBody>
      </p:sp>
      <p:pic>
        <p:nvPicPr>
          <p:cNvPr id="3" name="그림 2" descr="실내, 방, 생활, 테이블이(가) 표시된 사진&#10;&#10;자동 생성된 설명">
            <a:extLst>
              <a:ext uri="{FF2B5EF4-FFF2-40B4-BE49-F238E27FC236}">
                <a16:creationId xmlns:a16="http://schemas.microsoft.com/office/drawing/2014/main" id="{CAE6217E-8E03-7D4E-989B-3C7A5856AC21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85" y="1620762"/>
            <a:ext cx="3754800" cy="1692000"/>
          </a:xfrm>
          <a:prstGeom prst="rect">
            <a:avLst/>
          </a:prstGeom>
        </p:spPr>
      </p:pic>
      <p:pic>
        <p:nvPicPr>
          <p:cNvPr id="5" name="그림 4" descr="실내, 컴퓨터, 앉아있는, 테이블이(가) 표시된 사진&#10;&#10;자동 생성된 설명">
            <a:extLst>
              <a:ext uri="{FF2B5EF4-FFF2-40B4-BE49-F238E27FC236}">
                <a16:creationId xmlns:a16="http://schemas.microsoft.com/office/drawing/2014/main" id="{3070A311-27B6-E54B-90FA-08F303662DB2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7899" y="1620762"/>
            <a:ext cx="3754800" cy="1692000"/>
          </a:xfrm>
          <a:prstGeom prst="rect">
            <a:avLst/>
          </a:prstGeom>
        </p:spPr>
      </p:pic>
      <p:pic>
        <p:nvPicPr>
          <p:cNvPr id="7" name="그림 6" descr="실내, 앉아있는, 테이블, 표지판이(가) 표시된 사진&#10;&#10;자동 생성된 설명">
            <a:extLst>
              <a:ext uri="{FF2B5EF4-FFF2-40B4-BE49-F238E27FC236}">
                <a16:creationId xmlns:a16="http://schemas.microsoft.com/office/drawing/2014/main" id="{6BB44C94-93B5-C64D-BC79-7D8331447E6D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0213" y="1620762"/>
            <a:ext cx="3754800" cy="1692000"/>
          </a:xfrm>
          <a:prstGeom prst="rect">
            <a:avLst/>
          </a:prstGeom>
        </p:spPr>
      </p:pic>
      <p:pic>
        <p:nvPicPr>
          <p:cNvPr id="9" name="그림 8" descr="실내, 테이블, 앉아있는, 목재의이(가) 표시된 사진&#10;&#10;자동 생성된 설명">
            <a:extLst>
              <a:ext uri="{FF2B5EF4-FFF2-40B4-BE49-F238E27FC236}">
                <a16:creationId xmlns:a16="http://schemas.microsoft.com/office/drawing/2014/main" id="{EC8D6646-2E8F-D244-AB7E-BE70DA2C2855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87" y="3912324"/>
            <a:ext cx="3754800" cy="1692000"/>
          </a:xfrm>
          <a:prstGeom prst="rect">
            <a:avLst/>
          </a:prstGeom>
        </p:spPr>
      </p:pic>
      <p:pic>
        <p:nvPicPr>
          <p:cNvPr id="11" name="그림 10" descr="실내, 사진, 테이블, 목재의이(가) 표시된 사진&#10;&#10;자동 생성된 설명">
            <a:extLst>
              <a:ext uri="{FF2B5EF4-FFF2-40B4-BE49-F238E27FC236}">
                <a16:creationId xmlns:a16="http://schemas.microsoft.com/office/drawing/2014/main" id="{3757AC8D-7C0C-F948-8AC3-8B6674241CCD}"/>
              </a:ext>
            </a:extLst>
          </p:cNvPr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3545" y="3912324"/>
            <a:ext cx="3754800" cy="1692000"/>
          </a:xfrm>
          <a:prstGeom prst="rect">
            <a:avLst/>
          </a:prstGeom>
        </p:spPr>
      </p:pic>
      <p:pic>
        <p:nvPicPr>
          <p:cNvPr id="15" name="그림 14" descr="실내, 테이블, 방, 생활이(가) 표시된 사진&#10;&#10;자동 생성된 설명">
            <a:extLst>
              <a:ext uri="{FF2B5EF4-FFF2-40B4-BE49-F238E27FC236}">
                <a16:creationId xmlns:a16="http://schemas.microsoft.com/office/drawing/2014/main" id="{8E961668-17DF-9545-909F-FB556D30EC06}"/>
              </a:ext>
            </a:extLst>
          </p:cNvPr>
          <p:cNvPicPr>
            <a:picLocks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0213" y="3912324"/>
            <a:ext cx="3754800" cy="1692000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2F6656D0-1D96-6D47-A496-C625B7E4974D}"/>
              </a:ext>
            </a:extLst>
          </p:cNvPr>
          <p:cNvSpPr/>
          <p:nvPr/>
        </p:nvSpPr>
        <p:spPr>
          <a:xfrm>
            <a:off x="3601038" y="863753"/>
            <a:ext cx="49899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dirty="0">
                <a:hlinkClick r:id="rId9"/>
              </a:rPr>
              <a:t>https://youtu.be/BGeL1tWlY9w</a:t>
            </a:r>
            <a:endParaRPr lang="en-US" altLang="ko-KR" sz="2800" dirty="0"/>
          </a:p>
        </p:txBody>
      </p:sp>
    </p:spTree>
    <p:extLst>
      <p:ext uri="{BB962C8B-B14F-4D97-AF65-F5344CB8AC3E}">
        <p14:creationId xmlns:p14="http://schemas.microsoft.com/office/powerpoint/2010/main" val="16795442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2E956626-3E75-C442-9456-E7C21C231A41}"/>
              </a:ext>
            </a:extLst>
          </p:cNvPr>
          <p:cNvSpPr txBox="1"/>
          <p:nvPr/>
        </p:nvSpPr>
        <p:spPr>
          <a:xfrm>
            <a:off x="255585" y="229853"/>
            <a:ext cx="2321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+mj-ea"/>
                <a:ea typeface="+mj-ea"/>
              </a:rPr>
              <a:t>4.</a:t>
            </a:r>
            <a:r>
              <a:rPr lang="ko-KR" altLang="en-US" sz="1600" b="1" dirty="0">
                <a:solidFill>
                  <a:schemeClr val="bg1"/>
                </a:solidFill>
                <a:latin typeface="+mj-ea"/>
                <a:ea typeface="+mj-ea"/>
              </a:rPr>
              <a:t>부록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4851261-EE6A-084C-91B0-25F78C5B8DB3}"/>
              </a:ext>
            </a:extLst>
          </p:cNvPr>
          <p:cNvSpPr txBox="1"/>
          <p:nvPr/>
        </p:nvSpPr>
        <p:spPr>
          <a:xfrm>
            <a:off x="9989453" y="338983"/>
            <a:ext cx="2404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+mj-ea"/>
                <a:ea typeface="+mj-ea"/>
              </a:rPr>
              <a:t>참여 목록          </a:t>
            </a:r>
            <a:r>
              <a:rPr lang="ko-KR" altLang="en-US" sz="1200" b="1" u="sng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참고</a:t>
            </a:r>
            <a:r>
              <a:rPr lang="ko-KR" altLang="en-US" sz="1200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</a:p>
        </p:txBody>
      </p:sp>
      <p:pic>
        <p:nvPicPr>
          <p:cNvPr id="3" name="그림 2" descr="실내, 테이블, 방, 목재의이(가) 표시된 사진&#10;&#10;자동 생성된 설명">
            <a:extLst>
              <a:ext uri="{FF2B5EF4-FFF2-40B4-BE49-F238E27FC236}">
                <a16:creationId xmlns:a16="http://schemas.microsoft.com/office/drawing/2014/main" id="{60F30F96-1A69-AF40-94D5-C8D34478F1F9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97" y="1268721"/>
            <a:ext cx="5004000" cy="2239200"/>
          </a:xfrm>
          <a:prstGeom prst="rect">
            <a:avLst/>
          </a:prstGeom>
        </p:spPr>
      </p:pic>
      <p:pic>
        <p:nvPicPr>
          <p:cNvPr id="5" name="그림 4" descr="실내, 생활, 방, 천장이(가) 표시된 사진&#10;&#10;자동 생성된 설명">
            <a:extLst>
              <a:ext uri="{FF2B5EF4-FFF2-40B4-BE49-F238E27FC236}">
                <a16:creationId xmlns:a16="http://schemas.microsoft.com/office/drawing/2014/main" id="{8D38B4C2-C486-F44C-9A50-DFF8287B5B3E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3608" y="1268721"/>
            <a:ext cx="5004000" cy="2239200"/>
          </a:xfrm>
          <a:prstGeom prst="rect">
            <a:avLst/>
          </a:prstGeom>
        </p:spPr>
      </p:pic>
      <p:pic>
        <p:nvPicPr>
          <p:cNvPr id="7" name="그림 6" descr="책, 선반, 실내, 컴퓨터이(가) 표시된 사진&#10;&#10;자동 생성된 설명">
            <a:extLst>
              <a:ext uri="{FF2B5EF4-FFF2-40B4-BE49-F238E27FC236}">
                <a16:creationId xmlns:a16="http://schemas.microsoft.com/office/drawing/2014/main" id="{D0B3F8BB-D1DB-A04B-B9C4-1A7A7C8D0CE7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97" y="3991741"/>
            <a:ext cx="5004000" cy="2239200"/>
          </a:xfrm>
          <a:prstGeom prst="rect">
            <a:avLst/>
          </a:prstGeom>
        </p:spPr>
      </p:pic>
      <p:pic>
        <p:nvPicPr>
          <p:cNvPr id="9" name="그림 8" descr="실내, 책, 선반, 도서관이(가) 표시된 사진&#10;&#10;자동 생성된 설명">
            <a:extLst>
              <a:ext uri="{FF2B5EF4-FFF2-40B4-BE49-F238E27FC236}">
                <a16:creationId xmlns:a16="http://schemas.microsoft.com/office/drawing/2014/main" id="{02622CF8-8DE3-DB4A-A697-2EB08A3110F5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3608" y="3991741"/>
            <a:ext cx="5004000" cy="2239200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76987B77-6D1F-A946-A3A9-56DB41A28E1C}"/>
              </a:ext>
            </a:extLst>
          </p:cNvPr>
          <p:cNvSpPr/>
          <p:nvPr/>
        </p:nvSpPr>
        <p:spPr>
          <a:xfrm>
            <a:off x="3601038" y="602493"/>
            <a:ext cx="49899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dirty="0">
                <a:hlinkClick r:id="rId7"/>
              </a:rPr>
              <a:t>https://youtu.be/BGeL1tWlY9w</a:t>
            </a:r>
            <a:endParaRPr lang="en-US" altLang="ko-KR" sz="2800" dirty="0"/>
          </a:p>
        </p:txBody>
      </p:sp>
    </p:spTree>
    <p:extLst>
      <p:ext uri="{BB962C8B-B14F-4D97-AF65-F5344CB8AC3E}">
        <p14:creationId xmlns:p14="http://schemas.microsoft.com/office/powerpoint/2010/main" val="29491492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172250" y="3125076"/>
            <a:ext cx="57327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  <a:latin typeface="+mj-ea"/>
                <a:ea typeface="+mj-ea"/>
              </a:rPr>
              <a:t>THANK YOU</a:t>
            </a:r>
            <a:endParaRPr lang="ko-KR" altLang="en-US" sz="28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4585827" y="1534494"/>
            <a:ext cx="8546" cy="112632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7482851" y="4063436"/>
            <a:ext cx="8546" cy="112632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11429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28"/>
          <p:cNvGrpSpPr/>
          <p:nvPr/>
        </p:nvGrpSpPr>
        <p:grpSpPr>
          <a:xfrm>
            <a:off x="8068497" y="3058112"/>
            <a:ext cx="507502" cy="376397"/>
            <a:chOff x="3497851" y="2488451"/>
            <a:chExt cx="507502" cy="376397"/>
          </a:xfrm>
          <a:solidFill>
            <a:schemeClr val="accent2">
              <a:lumMod val="75000"/>
            </a:schemeClr>
          </a:solidFill>
        </p:grpSpPr>
        <p:sp>
          <p:nvSpPr>
            <p:cNvPr id="21" name="모서리가 둥근 직사각형 20"/>
            <p:cNvSpPr/>
            <p:nvPr/>
          </p:nvSpPr>
          <p:spPr>
            <a:xfrm>
              <a:off x="3497851" y="2488451"/>
              <a:ext cx="313573" cy="11308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2" name="모서리가 둥근 직사각형 21"/>
            <p:cNvSpPr/>
            <p:nvPr/>
          </p:nvSpPr>
          <p:spPr>
            <a:xfrm>
              <a:off x="3497851" y="2620107"/>
              <a:ext cx="313573" cy="11308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3" name="모서리가 둥근 직사각형 22"/>
            <p:cNvSpPr/>
            <p:nvPr/>
          </p:nvSpPr>
          <p:spPr>
            <a:xfrm>
              <a:off x="3497851" y="2751763"/>
              <a:ext cx="313573" cy="11308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4" name="모서리가 둥근 직사각형 23"/>
            <p:cNvSpPr/>
            <p:nvPr/>
          </p:nvSpPr>
          <p:spPr>
            <a:xfrm>
              <a:off x="3845459" y="2488451"/>
              <a:ext cx="159894" cy="11308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5" name="모서리가 둥근 직사각형 24"/>
            <p:cNvSpPr/>
            <p:nvPr/>
          </p:nvSpPr>
          <p:spPr>
            <a:xfrm>
              <a:off x="3845459" y="2620107"/>
              <a:ext cx="159894" cy="11308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6" name="모서리가 둥근 직사각형 25"/>
            <p:cNvSpPr/>
            <p:nvPr/>
          </p:nvSpPr>
          <p:spPr>
            <a:xfrm>
              <a:off x="3845459" y="2751763"/>
              <a:ext cx="159894" cy="11308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8513449" y="3529676"/>
            <a:ext cx="26893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+mj-ea"/>
                <a:ea typeface="+mj-ea"/>
              </a:rPr>
              <a:t>개요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8207780" y="3500364"/>
            <a:ext cx="504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+mj-ea"/>
                <a:ea typeface="+mj-ea"/>
              </a:rPr>
              <a:t>1.</a:t>
            </a:r>
            <a:endParaRPr lang="ko-KR" altLang="en-US" sz="2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8426614" y="4004004"/>
            <a:ext cx="2689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+mn-ea"/>
              </a:rPr>
              <a:t>게임 소개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8426614" y="4407965"/>
            <a:ext cx="2689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+mn-ea"/>
              </a:rPr>
              <a:t>개발 환경</a:t>
            </a:r>
          </a:p>
        </p:txBody>
      </p:sp>
      <p:cxnSp>
        <p:nvCxnSpPr>
          <p:cNvPr id="34" name="직선 연결선 33"/>
          <p:cNvCxnSpPr/>
          <p:nvPr/>
        </p:nvCxnSpPr>
        <p:spPr>
          <a:xfrm>
            <a:off x="277444" y="3676459"/>
            <a:ext cx="768266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87AD711-5257-1646-AD58-173D11F3DFEC}"/>
              </a:ext>
            </a:extLst>
          </p:cNvPr>
          <p:cNvSpPr txBox="1"/>
          <p:nvPr/>
        </p:nvSpPr>
        <p:spPr>
          <a:xfrm>
            <a:off x="8426614" y="4820089"/>
            <a:ext cx="2689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+mn-ea"/>
              </a:rPr>
              <a:t>본인 역할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D3A3502-179F-C04C-AF10-5EA32B4E0849}"/>
              </a:ext>
            </a:extLst>
          </p:cNvPr>
          <p:cNvSpPr txBox="1"/>
          <p:nvPr/>
        </p:nvSpPr>
        <p:spPr>
          <a:xfrm>
            <a:off x="8426614" y="5232213"/>
            <a:ext cx="2689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+mn-ea"/>
              </a:rPr>
              <a:t>개발 범위</a:t>
            </a:r>
          </a:p>
        </p:txBody>
      </p:sp>
    </p:spTree>
    <p:extLst>
      <p:ext uri="{BB962C8B-B14F-4D97-AF65-F5344CB8AC3E}">
        <p14:creationId xmlns:p14="http://schemas.microsoft.com/office/powerpoint/2010/main" val="33400133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455165B1-7A61-624E-AB74-773C9AC4022E}"/>
              </a:ext>
            </a:extLst>
          </p:cNvPr>
          <p:cNvSpPr/>
          <p:nvPr/>
        </p:nvSpPr>
        <p:spPr>
          <a:xfrm>
            <a:off x="571828" y="3863737"/>
            <a:ext cx="11046790" cy="276441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0039178-0719-1042-BF1D-7653085A2F75}"/>
              </a:ext>
            </a:extLst>
          </p:cNvPr>
          <p:cNvSpPr txBox="1"/>
          <p:nvPr/>
        </p:nvSpPr>
        <p:spPr>
          <a:xfrm>
            <a:off x="255585" y="229853"/>
            <a:ext cx="2321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>
                <a:solidFill>
                  <a:schemeClr val="bg1"/>
                </a:solidFill>
                <a:latin typeface="+mj-ea"/>
                <a:ea typeface="+mj-ea"/>
              </a:rPr>
              <a:t>1.</a:t>
            </a:r>
            <a:r>
              <a:rPr lang="ko-KR" altLang="en-US" sz="1600" b="1">
                <a:solidFill>
                  <a:schemeClr val="bg1"/>
                </a:solidFill>
                <a:latin typeface="+mj-ea"/>
                <a:ea typeface="+mj-ea"/>
              </a:rPr>
              <a:t>개요</a:t>
            </a:r>
            <a:endParaRPr lang="ko-KR" altLang="en-US" sz="16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9807BE-C14E-AB46-B72F-0FA252D09A29}"/>
              </a:ext>
            </a:extLst>
          </p:cNvPr>
          <p:cNvSpPr txBox="1"/>
          <p:nvPr/>
        </p:nvSpPr>
        <p:spPr>
          <a:xfrm>
            <a:off x="7367451" y="329214"/>
            <a:ext cx="45689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u="sng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게임 소개</a:t>
            </a:r>
            <a:r>
              <a:rPr lang="ko-KR" altLang="en-US" sz="1200" dirty="0">
                <a:solidFill>
                  <a:schemeClr val="bg1"/>
                </a:solidFill>
                <a:latin typeface="+mj-ea"/>
                <a:ea typeface="+mj-ea"/>
              </a:rPr>
              <a:t>          개발 환경          본인 역할          개발 범위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A77D906-E600-BB47-AD3D-D51B8236DAC8}"/>
              </a:ext>
            </a:extLst>
          </p:cNvPr>
          <p:cNvSpPr txBox="1"/>
          <p:nvPr/>
        </p:nvSpPr>
        <p:spPr>
          <a:xfrm>
            <a:off x="1004166" y="4158105"/>
            <a:ext cx="15752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+mn-ea"/>
              </a:rPr>
              <a:t>게임 명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C445E60-7B89-0248-AB76-F208ABD0F0EE}"/>
              </a:ext>
            </a:extLst>
          </p:cNvPr>
          <p:cNvSpPr txBox="1"/>
          <p:nvPr/>
        </p:nvSpPr>
        <p:spPr>
          <a:xfrm>
            <a:off x="1894116" y="5882398"/>
            <a:ext cx="11369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sz="2400" dirty="0">
                <a:solidFill>
                  <a:schemeClr val="bg1"/>
                </a:solidFill>
                <a:latin typeface="+mn-ea"/>
              </a:rPr>
              <a:t>-</a:t>
            </a:r>
            <a:r>
              <a:rPr lang="ko-KR" altLang="en-US" sz="2400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2400" dirty="0">
                <a:solidFill>
                  <a:schemeClr val="bg1"/>
                </a:solidFill>
                <a:latin typeface="+mn-ea"/>
              </a:rPr>
              <a:t>Unity </a:t>
            </a:r>
            <a:r>
              <a:rPr lang="ko-KR" altLang="en-US" sz="2400" dirty="0">
                <a:solidFill>
                  <a:schemeClr val="bg1"/>
                </a:solidFill>
                <a:latin typeface="+mn-ea"/>
              </a:rPr>
              <a:t>엔진을 이용해서 </a:t>
            </a:r>
            <a:r>
              <a:rPr lang="en-US" altLang="ko-KR" sz="2400" dirty="0">
                <a:solidFill>
                  <a:schemeClr val="bg1"/>
                </a:solidFill>
                <a:latin typeface="+mn-ea"/>
              </a:rPr>
              <a:t>1</a:t>
            </a:r>
            <a:r>
              <a:rPr lang="ko-KR" altLang="en-US" sz="2400" dirty="0">
                <a:solidFill>
                  <a:schemeClr val="bg1"/>
                </a:solidFill>
                <a:latin typeface="+mn-ea"/>
              </a:rPr>
              <a:t>인칭 시점의 </a:t>
            </a:r>
            <a:r>
              <a:rPr lang="en-US" altLang="ko-KR" sz="2400" dirty="0">
                <a:solidFill>
                  <a:schemeClr val="bg1"/>
                </a:solidFill>
                <a:latin typeface="+mn-ea"/>
              </a:rPr>
              <a:t>FPS </a:t>
            </a:r>
            <a:r>
              <a:rPr lang="ko-KR" altLang="en-US" sz="2400" dirty="0">
                <a:solidFill>
                  <a:schemeClr val="bg1"/>
                </a:solidFill>
                <a:latin typeface="+mn-ea"/>
              </a:rPr>
              <a:t>서바이벌 생존 게임 제작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B03F5B2-506E-4642-84E8-42E5C3FA0717}"/>
              </a:ext>
            </a:extLst>
          </p:cNvPr>
          <p:cNvSpPr txBox="1"/>
          <p:nvPr/>
        </p:nvSpPr>
        <p:spPr>
          <a:xfrm>
            <a:off x="1043355" y="5890084"/>
            <a:ext cx="15752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+mn-ea"/>
              </a:rPr>
              <a:t>목적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7F8EEAF-4FED-4441-BA4E-E0A71CC33A75}"/>
              </a:ext>
            </a:extLst>
          </p:cNvPr>
          <p:cNvSpPr txBox="1"/>
          <p:nvPr/>
        </p:nvSpPr>
        <p:spPr>
          <a:xfrm>
            <a:off x="2301435" y="4191798"/>
            <a:ext cx="11369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+mn-ea"/>
              </a:rPr>
              <a:t>-</a:t>
            </a:r>
            <a:r>
              <a:rPr lang="ko-KR" altLang="en-US" sz="2400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2400" dirty="0">
                <a:solidFill>
                  <a:schemeClr val="bg1"/>
                </a:solidFill>
                <a:latin typeface="+mn-ea"/>
              </a:rPr>
              <a:t>A Bad Hair Day : </a:t>
            </a:r>
            <a:r>
              <a:rPr lang="ko-KR" altLang="en-US" sz="2400" dirty="0">
                <a:solidFill>
                  <a:schemeClr val="bg1"/>
                </a:solidFill>
                <a:latin typeface="+mn-ea"/>
              </a:rPr>
              <a:t>안 풀리는 하루</a:t>
            </a:r>
          </a:p>
        </p:txBody>
      </p:sp>
      <p:pic>
        <p:nvPicPr>
          <p:cNvPr id="4" name="그림 3" descr="테이블, 게임, 방이(가) 표시된 사진&#10;&#10;자동 생성된 설명">
            <a:extLst>
              <a:ext uri="{FF2B5EF4-FFF2-40B4-BE49-F238E27FC236}">
                <a16:creationId xmlns:a16="http://schemas.microsoft.com/office/drawing/2014/main" id="{F5330D4B-72F8-2245-803D-4B2D996D42D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40" t="14779" r="11041" b="15305"/>
          <a:stretch/>
        </p:blipFill>
        <p:spPr>
          <a:xfrm>
            <a:off x="2929346" y="1003779"/>
            <a:ext cx="6490064" cy="276441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4F330CE-0818-354F-BA5B-D7FE02A2D953}"/>
              </a:ext>
            </a:extLst>
          </p:cNvPr>
          <p:cNvSpPr txBox="1"/>
          <p:nvPr/>
        </p:nvSpPr>
        <p:spPr>
          <a:xfrm>
            <a:off x="1043355" y="5008976"/>
            <a:ext cx="15752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+mn-ea"/>
              </a:rPr>
              <a:t>장르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FA04A12-2E91-F046-A5F4-65DA58D1DE5B}"/>
              </a:ext>
            </a:extLst>
          </p:cNvPr>
          <p:cNvSpPr txBox="1"/>
          <p:nvPr/>
        </p:nvSpPr>
        <p:spPr>
          <a:xfrm>
            <a:off x="1894116" y="5051029"/>
            <a:ext cx="11369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+mn-ea"/>
              </a:rPr>
              <a:t>-</a:t>
            </a:r>
            <a:r>
              <a:rPr lang="ko-KR" altLang="en-US" sz="2400" dirty="0">
                <a:solidFill>
                  <a:schemeClr val="bg1"/>
                </a:solidFill>
                <a:latin typeface="+mn-ea"/>
              </a:rPr>
              <a:t> 사운드 플레이 기반 어드벤처 게임 제작 </a:t>
            </a:r>
            <a:r>
              <a:rPr lang="en-US" altLang="ko-KR" sz="2400" dirty="0">
                <a:solidFill>
                  <a:schemeClr val="bg1"/>
                </a:solidFill>
                <a:latin typeface="+mn-ea"/>
              </a:rPr>
              <a:t>(Unity VR)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F51C413-B714-F748-9B4C-89F0A40A32F0}"/>
              </a:ext>
            </a:extLst>
          </p:cNvPr>
          <p:cNvSpPr/>
          <p:nvPr/>
        </p:nvSpPr>
        <p:spPr>
          <a:xfrm>
            <a:off x="954199" y="764992"/>
            <a:ext cx="14847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2400" b="1" dirty="0">
                <a:solidFill>
                  <a:schemeClr val="bg1"/>
                </a:solidFill>
              </a:rPr>
              <a:t>게임 소개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2130DA89-BA31-724E-B9C2-9F7DB1EEC1A6}"/>
              </a:ext>
            </a:extLst>
          </p:cNvPr>
          <p:cNvSpPr/>
          <p:nvPr/>
        </p:nvSpPr>
        <p:spPr>
          <a:xfrm>
            <a:off x="712393" y="894242"/>
            <a:ext cx="163084" cy="163084"/>
          </a:xfrm>
          <a:prstGeom prst="ellipse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2" name="삼각형 21">
            <a:extLst>
              <a:ext uri="{FF2B5EF4-FFF2-40B4-BE49-F238E27FC236}">
                <a16:creationId xmlns:a16="http://schemas.microsoft.com/office/drawing/2014/main" id="{F333A9AA-167C-8849-A698-4225862BA5D9}"/>
              </a:ext>
            </a:extLst>
          </p:cNvPr>
          <p:cNvSpPr/>
          <p:nvPr/>
        </p:nvSpPr>
        <p:spPr>
          <a:xfrm rot="5400000">
            <a:off x="803683" y="4291468"/>
            <a:ext cx="259510" cy="223716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bg1"/>
              </a:solidFill>
            </a:endParaRPr>
          </a:p>
        </p:txBody>
      </p:sp>
      <p:sp>
        <p:nvSpPr>
          <p:cNvPr id="24" name="삼각형 23">
            <a:extLst>
              <a:ext uri="{FF2B5EF4-FFF2-40B4-BE49-F238E27FC236}">
                <a16:creationId xmlns:a16="http://schemas.microsoft.com/office/drawing/2014/main" id="{D0AAD5C2-83B4-2240-84CD-39733EBD4CA5}"/>
              </a:ext>
            </a:extLst>
          </p:cNvPr>
          <p:cNvSpPr/>
          <p:nvPr/>
        </p:nvSpPr>
        <p:spPr>
          <a:xfrm rot="5400000">
            <a:off x="803683" y="5166680"/>
            <a:ext cx="259510" cy="223716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bg1"/>
              </a:solidFill>
            </a:endParaRPr>
          </a:p>
        </p:txBody>
      </p:sp>
      <p:sp>
        <p:nvSpPr>
          <p:cNvPr id="27" name="삼각형 26">
            <a:extLst>
              <a:ext uri="{FF2B5EF4-FFF2-40B4-BE49-F238E27FC236}">
                <a16:creationId xmlns:a16="http://schemas.microsoft.com/office/drawing/2014/main" id="{83DC7F4D-0BE0-5E49-B310-89C866C94E58}"/>
              </a:ext>
            </a:extLst>
          </p:cNvPr>
          <p:cNvSpPr/>
          <p:nvPr/>
        </p:nvSpPr>
        <p:spPr>
          <a:xfrm rot="5400000">
            <a:off x="803683" y="6017551"/>
            <a:ext cx="259510" cy="223716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54511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/>
          <p:cNvSpPr/>
          <p:nvPr/>
        </p:nvSpPr>
        <p:spPr>
          <a:xfrm>
            <a:off x="954199" y="764992"/>
            <a:ext cx="14847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2400" b="1" dirty="0">
                <a:solidFill>
                  <a:schemeClr val="bg1"/>
                </a:solidFill>
              </a:rPr>
              <a:t>게임 소개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712393" y="894242"/>
            <a:ext cx="163084" cy="163084"/>
          </a:xfrm>
          <a:prstGeom prst="ellipse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8D79B8A-6DA8-9942-82FD-EEE6D03541EE}"/>
              </a:ext>
            </a:extLst>
          </p:cNvPr>
          <p:cNvSpPr txBox="1"/>
          <p:nvPr/>
        </p:nvSpPr>
        <p:spPr>
          <a:xfrm>
            <a:off x="255585" y="229853"/>
            <a:ext cx="2321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+mj-ea"/>
                <a:ea typeface="+mj-ea"/>
              </a:rPr>
              <a:t>1.</a:t>
            </a:r>
            <a:r>
              <a:rPr lang="ko-KR" altLang="en-US" sz="1600" b="1" dirty="0">
                <a:solidFill>
                  <a:schemeClr val="bg1"/>
                </a:solidFill>
                <a:latin typeface="+mj-ea"/>
                <a:ea typeface="+mj-ea"/>
              </a:rPr>
              <a:t>개요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95423AB-2551-414F-9FF0-C4F478CB375D}"/>
              </a:ext>
            </a:extLst>
          </p:cNvPr>
          <p:cNvSpPr/>
          <p:nvPr/>
        </p:nvSpPr>
        <p:spPr>
          <a:xfrm>
            <a:off x="439479" y="1488475"/>
            <a:ext cx="5046921" cy="492274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lvl="0" indent="-457200" fontAlgn="base"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lang="en-US" altLang="ko-KR" sz="2800" b="1" dirty="0">
              <a:solidFill>
                <a:schemeClr val="bg1"/>
              </a:solidFill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89C3F2A5-F7DD-214D-A036-4D78907D3694}"/>
              </a:ext>
            </a:extLst>
          </p:cNvPr>
          <p:cNvGrpSpPr/>
          <p:nvPr/>
        </p:nvGrpSpPr>
        <p:grpSpPr>
          <a:xfrm>
            <a:off x="658337" y="1657806"/>
            <a:ext cx="4653000" cy="3390488"/>
            <a:chOff x="3711082" y="763873"/>
            <a:chExt cx="6657798" cy="4365934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008360B4-23FD-D142-B674-AAA6779B503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05144" y="763873"/>
              <a:ext cx="3763736" cy="2107692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D21768E8-1789-A64E-80F8-34FEE83117B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05144" y="2871565"/>
              <a:ext cx="3763736" cy="2258242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374D5F58-A135-4C4F-AD7E-FF64290E2C7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11082" y="764992"/>
              <a:ext cx="2894062" cy="4364815"/>
            </a:xfrm>
            <a:prstGeom prst="rect">
              <a:avLst/>
            </a:prstGeom>
          </p:spPr>
        </p:pic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2B2FE4B-41DF-C240-AEB5-7D7193D531F8}"/>
              </a:ext>
            </a:extLst>
          </p:cNvPr>
          <p:cNvSpPr/>
          <p:nvPr/>
        </p:nvSpPr>
        <p:spPr>
          <a:xfrm>
            <a:off x="6486745" y="1488475"/>
            <a:ext cx="5046921" cy="492274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lvl="0" indent="-457200" fontAlgn="base"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lang="en-US" altLang="ko-KR" sz="2800" b="1" dirty="0">
              <a:solidFill>
                <a:schemeClr val="bg1"/>
              </a:solidFill>
            </a:endParaRPr>
          </a:p>
        </p:txBody>
      </p:sp>
      <p:pic>
        <p:nvPicPr>
          <p:cNvPr id="19" name="그림 18" descr="테이블, 게임, 방이(가) 표시된 사진&#10;&#10;자동 생성된 설명">
            <a:extLst>
              <a:ext uri="{FF2B5EF4-FFF2-40B4-BE49-F238E27FC236}">
                <a16:creationId xmlns:a16="http://schemas.microsoft.com/office/drawing/2014/main" id="{11996649-EAB7-D546-86D5-413149691DD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40" t="14779" r="11041" b="15305"/>
          <a:stretch/>
        </p:blipFill>
        <p:spPr>
          <a:xfrm>
            <a:off x="6705602" y="1661992"/>
            <a:ext cx="4653001" cy="338630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A0B0D92-CC3A-BD4B-A4BD-5BA7A5F4CD54}"/>
              </a:ext>
            </a:extLst>
          </p:cNvPr>
          <p:cNvSpPr txBox="1"/>
          <p:nvPr/>
        </p:nvSpPr>
        <p:spPr>
          <a:xfrm>
            <a:off x="1172951" y="5228978"/>
            <a:ext cx="3579976" cy="1001556"/>
          </a:xfrm>
          <a:prstGeom prst="rect">
            <a:avLst/>
          </a:prstGeom>
          <a:noFill/>
        </p:spPr>
        <p:txBody>
          <a:bodyPr wrap="none" lIns="9000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dirty="0">
                <a:solidFill>
                  <a:schemeClr val="bg1"/>
                </a:solidFill>
              </a:rPr>
              <a:t>게임을 플레이 하는데 있어 </a:t>
            </a:r>
            <a:endParaRPr kumimoji="1" lang="en-US" altLang="ko-KR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kumimoji="1" lang="en-US" altLang="ko-KR" sz="2400" b="1" dirty="0">
                <a:solidFill>
                  <a:schemeClr val="bg1"/>
                </a:solidFill>
              </a:rPr>
              <a:t>‘</a:t>
            </a:r>
            <a:r>
              <a:rPr kumimoji="1" lang="ko-KR" altLang="en-US" sz="2400" b="1" dirty="0">
                <a:solidFill>
                  <a:schemeClr val="bg1"/>
                </a:solidFill>
              </a:rPr>
              <a:t>소리</a:t>
            </a:r>
            <a:r>
              <a:rPr kumimoji="1" lang="en-US" altLang="ko-KR" sz="2400" b="1" dirty="0">
                <a:solidFill>
                  <a:schemeClr val="bg1"/>
                </a:solidFill>
              </a:rPr>
              <a:t>’</a:t>
            </a:r>
            <a:r>
              <a:rPr kumimoji="1" lang="ko-KR" altLang="en-US" sz="2400" b="1" dirty="0">
                <a:solidFill>
                  <a:schemeClr val="bg1"/>
                </a:solidFill>
              </a:rPr>
              <a:t> </a:t>
            </a:r>
            <a:r>
              <a:rPr kumimoji="1" lang="ko-KR" altLang="en-US" dirty="0">
                <a:solidFill>
                  <a:schemeClr val="bg1"/>
                </a:solidFill>
              </a:rPr>
              <a:t>는 유용한 </a:t>
            </a:r>
            <a:r>
              <a:rPr kumimoji="1" lang="en-US" altLang="ko-KR" sz="2400" b="1" dirty="0">
                <a:solidFill>
                  <a:schemeClr val="bg1"/>
                </a:solidFill>
              </a:rPr>
              <a:t>‘</a:t>
            </a:r>
            <a:r>
              <a:rPr kumimoji="1" lang="ko-KR" altLang="en-US" sz="2400" b="1" dirty="0">
                <a:solidFill>
                  <a:schemeClr val="bg1"/>
                </a:solidFill>
              </a:rPr>
              <a:t>보조 수단</a:t>
            </a:r>
            <a:r>
              <a:rPr kumimoji="1" lang="en-US" altLang="ko-KR" sz="2400" b="1" dirty="0">
                <a:solidFill>
                  <a:schemeClr val="bg1"/>
                </a:solidFill>
              </a:rPr>
              <a:t>’</a:t>
            </a:r>
            <a:r>
              <a:rPr kumimoji="1" lang="ko-KR" altLang="en-US" sz="2400" b="1" dirty="0">
                <a:solidFill>
                  <a:schemeClr val="bg1"/>
                </a:solidFill>
              </a:rPr>
              <a:t> </a:t>
            </a:r>
            <a:endParaRPr kumimoji="1"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D3BF0A0-8CD8-4E45-A2AE-D727595E51FA}"/>
              </a:ext>
            </a:extLst>
          </p:cNvPr>
          <p:cNvSpPr txBox="1"/>
          <p:nvPr/>
        </p:nvSpPr>
        <p:spPr>
          <a:xfrm>
            <a:off x="3562412" y="1205440"/>
            <a:ext cx="2159458" cy="830997"/>
          </a:xfrm>
          <a:prstGeom prst="rect">
            <a:avLst/>
          </a:prstGeom>
          <a:solidFill>
            <a:schemeClr val="accent2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endParaRPr lang="en-US" altLang="ko-KR" sz="2400" b="1" dirty="0">
              <a:solidFill>
                <a:schemeClr val="bg1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pPr algn="ctr"/>
            <a:endParaRPr lang="ko-KR" altLang="en-US" sz="2400" b="1" dirty="0">
              <a:solidFill>
                <a:schemeClr val="bg1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394EC5-EE5F-324C-9692-830C7505CA99}"/>
              </a:ext>
            </a:extLst>
          </p:cNvPr>
          <p:cNvSpPr txBox="1"/>
          <p:nvPr/>
        </p:nvSpPr>
        <p:spPr>
          <a:xfrm>
            <a:off x="4007993" y="1457750"/>
            <a:ext cx="12682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000" b="1" dirty="0">
                <a:solidFill>
                  <a:schemeClr val="bg1"/>
                </a:solidFill>
              </a:rPr>
              <a:t>기존 게임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009384F-8474-0C47-8D9C-0197413E871C}"/>
              </a:ext>
            </a:extLst>
          </p:cNvPr>
          <p:cNvSpPr txBox="1"/>
          <p:nvPr/>
        </p:nvSpPr>
        <p:spPr>
          <a:xfrm>
            <a:off x="9667390" y="1205440"/>
            <a:ext cx="2159458" cy="830997"/>
          </a:xfrm>
          <a:prstGeom prst="rect">
            <a:avLst/>
          </a:prstGeom>
          <a:solidFill>
            <a:schemeClr val="accent2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endParaRPr lang="en-US" altLang="ko-KR" sz="2400" b="1" dirty="0">
              <a:solidFill>
                <a:schemeClr val="bg1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pPr algn="ctr"/>
            <a:endParaRPr lang="ko-KR" altLang="en-US" sz="2400" b="1" dirty="0">
              <a:solidFill>
                <a:schemeClr val="bg1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4B825DF-7A0F-9346-8787-C789565A9837}"/>
              </a:ext>
            </a:extLst>
          </p:cNvPr>
          <p:cNvSpPr txBox="1"/>
          <p:nvPr/>
        </p:nvSpPr>
        <p:spPr>
          <a:xfrm>
            <a:off x="9782079" y="1431624"/>
            <a:ext cx="193008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2200" b="1" dirty="0">
                <a:solidFill>
                  <a:schemeClr val="bg1"/>
                </a:solidFill>
              </a:rPr>
              <a:t>A Bad Hair Day</a:t>
            </a:r>
            <a:endParaRPr kumimoji="1" lang="ko-KR" altLang="en-US" sz="2200" b="1" dirty="0">
              <a:solidFill>
                <a:schemeClr val="bg1"/>
              </a:solidFill>
            </a:endParaRPr>
          </a:p>
        </p:txBody>
      </p:sp>
      <p:cxnSp>
        <p:nvCxnSpPr>
          <p:cNvPr id="29" name="직선 연결선 5">
            <a:extLst>
              <a:ext uri="{FF2B5EF4-FFF2-40B4-BE49-F238E27FC236}">
                <a16:creationId xmlns:a16="http://schemas.microsoft.com/office/drawing/2014/main" id="{D4C1B15A-C45B-0641-A53F-4F1F9DE20824}"/>
              </a:ext>
            </a:extLst>
          </p:cNvPr>
          <p:cNvCxnSpPr>
            <a:cxnSpLocks/>
          </p:cNvCxnSpPr>
          <p:nvPr/>
        </p:nvCxnSpPr>
        <p:spPr>
          <a:xfrm>
            <a:off x="6008915" y="995824"/>
            <a:ext cx="0" cy="5717140"/>
          </a:xfrm>
          <a:prstGeom prst="line">
            <a:avLst/>
          </a:prstGeom>
          <a:ln w="76200">
            <a:solidFill>
              <a:schemeClr val="accent2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5EDCE099-C172-E942-992F-449D5585AE65}"/>
              </a:ext>
            </a:extLst>
          </p:cNvPr>
          <p:cNvSpPr txBox="1"/>
          <p:nvPr/>
        </p:nvSpPr>
        <p:spPr>
          <a:xfrm>
            <a:off x="6697894" y="5228978"/>
            <a:ext cx="4668415" cy="1001556"/>
          </a:xfrm>
          <a:prstGeom prst="rect">
            <a:avLst/>
          </a:prstGeom>
          <a:noFill/>
        </p:spPr>
        <p:txBody>
          <a:bodyPr wrap="none" lIns="9000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dirty="0">
                <a:solidFill>
                  <a:schemeClr val="bg1"/>
                </a:solidFill>
              </a:rPr>
              <a:t>게임 </a:t>
            </a:r>
            <a:r>
              <a:rPr kumimoji="1" lang="ko-KR" altLang="en-US" dirty="0" err="1">
                <a:solidFill>
                  <a:schemeClr val="bg1"/>
                </a:solidFill>
              </a:rPr>
              <a:t>클리어를</a:t>
            </a:r>
            <a:r>
              <a:rPr kumimoji="1" lang="ko-KR" altLang="en-US" dirty="0">
                <a:solidFill>
                  <a:schemeClr val="bg1"/>
                </a:solidFill>
              </a:rPr>
              <a:t> 위해</a:t>
            </a:r>
            <a:endParaRPr kumimoji="1" lang="en-US" altLang="ko-KR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kumimoji="1" lang="en-US" altLang="ko-KR" sz="2400" b="1" dirty="0">
                <a:solidFill>
                  <a:schemeClr val="bg1"/>
                </a:solidFill>
              </a:rPr>
              <a:t>‘</a:t>
            </a:r>
            <a:r>
              <a:rPr kumimoji="1" lang="ko-KR" altLang="en-US" sz="2400" b="1" dirty="0">
                <a:solidFill>
                  <a:schemeClr val="bg1"/>
                </a:solidFill>
              </a:rPr>
              <a:t>소리</a:t>
            </a:r>
            <a:r>
              <a:rPr kumimoji="1" lang="en-US" altLang="ko-KR" sz="2400" b="1" dirty="0">
                <a:solidFill>
                  <a:schemeClr val="bg1"/>
                </a:solidFill>
              </a:rPr>
              <a:t>’</a:t>
            </a:r>
            <a:r>
              <a:rPr kumimoji="1" lang="ko-KR" altLang="en-US" sz="2400" b="1" dirty="0">
                <a:solidFill>
                  <a:schemeClr val="bg1"/>
                </a:solidFill>
              </a:rPr>
              <a:t> </a:t>
            </a:r>
            <a:r>
              <a:rPr kumimoji="1" lang="ko-KR" altLang="en-US" dirty="0">
                <a:solidFill>
                  <a:schemeClr val="bg1"/>
                </a:solidFill>
              </a:rPr>
              <a:t>는 물건을 찾기 위한  </a:t>
            </a:r>
            <a:r>
              <a:rPr kumimoji="1" lang="en-US" altLang="ko-KR" sz="2400" b="1" dirty="0">
                <a:solidFill>
                  <a:schemeClr val="bg1"/>
                </a:solidFill>
              </a:rPr>
              <a:t>‘</a:t>
            </a:r>
            <a:r>
              <a:rPr kumimoji="1" lang="ko-KR" altLang="en-US" sz="2400" b="1" dirty="0">
                <a:solidFill>
                  <a:schemeClr val="bg1"/>
                </a:solidFill>
              </a:rPr>
              <a:t>필수 요소</a:t>
            </a:r>
            <a:r>
              <a:rPr kumimoji="1" lang="en-US" altLang="ko-KR" sz="2400" b="1" dirty="0">
                <a:solidFill>
                  <a:schemeClr val="bg1"/>
                </a:solidFill>
              </a:rPr>
              <a:t>’</a:t>
            </a:r>
            <a:r>
              <a:rPr kumimoji="1" lang="ko-KR" altLang="en-US" sz="2400" b="1" dirty="0">
                <a:solidFill>
                  <a:schemeClr val="bg1"/>
                </a:solidFill>
              </a:rPr>
              <a:t> </a:t>
            </a:r>
            <a:endParaRPr kumimoji="1" lang="ko-KR" altLang="en-US" b="1" dirty="0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021F019-4FE8-B340-8B04-417BA868AE9F}"/>
              </a:ext>
            </a:extLst>
          </p:cNvPr>
          <p:cNvSpPr txBox="1"/>
          <p:nvPr/>
        </p:nvSpPr>
        <p:spPr>
          <a:xfrm>
            <a:off x="7367451" y="329214"/>
            <a:ext cx="45689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u="sng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게임 소개</a:t>
            </a:r>
            <a:r>
              <a:rPr lang="ko-KR" altLang="en-US" sz="1200" dirty="0">
                <a:solidFill>
                  <a:schemeClr val="bg1"/>
                </a:solidFill>
                <a:latin typeface="+mj-ea"/>
                <a:ea typeface="+mj-ea"/>
              </a:rPr>
              <a:t>          개발 환경          본인 역할          개발 범위</a:t>
            </a:r>
          </a:p>
        </p:txBody>
      </p:sp>
    </p:spTree>
    <p:extLst>
      <p:ext uri="{BB962C8B-B14F-4D97-AF65-F5344CB8AC3E}">
        <p14:creationId xmlns:p14="http://schemas.microsoft.com/office/powerpoint/2010/main" val="30092792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/>
          <p:cNvSpPr/>
          <p:nvPr/>
        </p:nvSpPr>
        <p:spPr>
          <a:xfrm>
            <a:off x="954199" y="764992"/>
            <a:ext cx="14847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2400" b="1" dirty="0">
                <a:solidFill>
                  <a:schemeClr val="bg1"/>
                </a:solidFill>
              </a:rPr>
              <a:t>게임 소개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712393" y="894242"/>
            <a:ext cx="163084" cy="163084"/>
          </a:xfrm>
          <a:prstGeom prst="ellipse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8D79B8A-6DA8-9942-82FD-EEE6D03541EE}"/>
              </a:ext>
            </a:extLst>
          </p:cNvPr>
          <p:cNvSpPr txBox="1"/>
          <p:nvPr/>
        </p:nvSpPr>
        <p:spPr>
          <a:xfrm>
            <a:off x="255585" y="229853"/>
            <a:ext cx="2321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+mj-ea"/>
                <a:ea typeface="+mj-ea"/>
              </a:rPr>
              <a:t>1.</a:t>
            </a:r>
            <a:r>
              <a:rPr lang="ko-KR" altLang="en-US" sz="1600" b="1" dirty="0">
                <a:solidFill>
                  <a:schemeClr val="bg1"/>
                </a:solidFill>
                <a:latin typeface="+mj-ea"/>
                <a:ea typeface="+mj-ea"/>
              </a:rPr>
              <a:t>개요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BC29AA0-E13B-664A-A1CC-904E5ED22A56}"/>
              </a:ext>
            </a:extLst>
          </p:cNvPr>
          <p:cNvSpPr/>
          <p:nvPr/>
        </p:nvSpPr>
        <p:spPr>
          <a:xfrm>
            <a:off x="5891349" y="1649596"/>
            <a:ext cx="5878286" cy="404930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b="1" dirty="0">
                <a:solidFill>
                  <a:schemeClr val="bg1"/>
                </a:solidFill>
                <a:latin typeface="+mn-ea"/>
                <a:cs typeface="굴림" pitchFamily="50" charset="-127"/>
              </a:rPr>
              <a:t>     주인공은 평범한 대학생이다</a:t>
            </a:r>
            <a:r>
              <a:rPr kumimoji="1" lang="en-US" altLang="ko-KR" b="1" dirty="0">
                <a:solidFill>
                  <a:schemeClr val="bg1"/>
                </a:solidFill>
                <a:latin typeface="+mn-ea"/>
                <a:cs typeface="굴림" pitchFamily="50" charset="-127"/>
              </a:rPr>
              <a:t>.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endParaRPr lang="en-US" altLang="ko-KR" b="1" dirty="0">
              <a:solidFill>
                <a:schemeClr val="bg1"/>
              </a:solidFill>
              <a:latin typeface="+mn-ea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b="1" dirty="0">
                <a:solidFill>
                  <a:schemeClr val="bg1"/>
                </a:solidFill>
                <a:latin typeface="+mn-ea"/>
              </a:rPr>
              <a:t>     학교를 가기 전</a:t>
            </a:r>
            <a:r>
              <a:rPr lang="en-US" altLang="ko-KR" b="1" dirty="0">
                <a:solidFill>
                  <a:schemeClr val="bg1"/>
                </a:solidFill>
                <a:latin typeface="+mn-ea"/>
              </a:rPr>
              <a:t>,</a:t>
            </a:r>
            <a:r>
              <a:rPr lang="ko-KR" altLang="en-US" b="1" dirty="0">
                <a:solidFill>
                  <a:schemeClr val="bg1"/>
                </a:solidFill>
                <a:latin typeface="+mn-ea"/>
              </a:rPr>
              <a:t> 핸드폰을 잃어버렸다</a:t>
            </a:r>
            <a:r>
              <a:rPr lang="en-US" altLang="ko-KR" b="1" dirty="0">
                <a:solidFill>
                  <a:schemeClr val="bg1"/>
                </a:solidFill>
                <a:latin typeface="+mn-ea"/>
              </a:rPr>
              <a:t>.</a:t>
            </a:r>
          </a:p>
          <a:p>
            <a:pPr marL="457200" lvl="0" indent="-457200" fontAlgn="base"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kumimoji="1" lang="en-US" altLang="ko-KR" b="1" dirty="0">
              <a:solidFill>
                <a:schemeClr val="bg1"/>
              </a:solidFill>
              <a:latin typeface="+mn-ea"/>
              <a:cs typeface="굴림" pitchFamily="50" charset="-127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b="1" dirty="0">
                <a:solidFill>
                  <a:schemeClr val="bg1"/>
                </a:solidFill>
                <a:latin typeface="+mn-ea"/>
                <a:cs typeface="굴림" pitchFamily="50" charset="-127"/>
              </a:rPr>
              <a:t>     </a:t>
            </a:r>
            <a:r>
              <a:rPr kumimoji="1" lang="en-US" altLang="ko-KR" b="1" dirty="0">
                <a:solidFill>
                  <a:schemeClr val="bg1"/>
                </a:solidFill>
                <a:latin typeface="+mn-ea"/>
                <a:cs typeface="굴림" pitchFamily="50" charset="-127"/>
              </a:rPr>
              <a:t>5</a:t>
            </a:r>
            <a:r>
              <a:rPr kumimoji="1" lang="ko-KR" altLang="en-US" b="1" dirty="0">
                <a:solidFill>
                  <a:schemeClr val="bg1"/>
                </a:solidFill>
                <a:latin typeface="+mn-ea"/>
                <a:cs typeface="굴림" pitchFamily="50" charset="-127"/>
              </a:rPr>
              <a:t>분 안에 핸드폰을 찾지 못하면 버스를 놓친다</a:t>
            </a:r>
            <a:r>
              <a:rPr kumimoji="1" lang="en-US" altLang="ko-KR" b="1" dirty="0">
                <a:solidFill>
                  <a:schemeClr val="bg1"/>
                </a:solidFill>
                <a:latin typeface="+mn-ea"/>
                <a:cs typeface="굴림" pitchFamily="50" charset="-127"/>
              </a:rPr>
              <a:t>.</a:t>
            </a:r>
          </a:p>
          <a:p>
            <a:pPr marL="457200" lvl="0" indent="-457200" fontAlgn="base"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lang="en-US" altLang="ko-KR" b="1" dirty="0">
              <a:solidFill>
                <a:schemeClr val="bg1"/>
              </a:solidFill>
              <a:latin typeface="+mn-ea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b="1" dirty="0">
                <a:solidFill>
                  <a:schemeClr val="bg1"/>
                </a:solidFill>
                <a:latin typeface="+mn-ea"/>
              </a:rPr>
              <a:t>     그런 와중에 핸드폰에서 </a:t>
            </a:r>
            <a:r>
              <a:rPr lang="ko-KR" altLang="en-US" b="1" dirty="0" err="1">
                <a:solidFill>
                  <a:schemeClr val="bg1"/>
                </a:solidFill>
                <a:latin typeface="+mn-ea"/>
              </a:rPr>
              <a:t>카톡</a:t>
            </a:r>
            <a:r>
              <a:rPr lang="ko-KR" altLang="en-US" b="1" dirty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b="1" dirty="0" err="1">
                <a:solidFill>
                  <a:schemeClr val="bg1"/>
                </a:solidFill>
                <a:latin typeface="+mn-ea"/>
              </a:rPr>
              <a:t>알람이</a:t>
            </a:r>
            <a:r>
              <a:rPr lang="ko-KR" altLang="en-US" b="1" dirty="0">
                <a:solidFill>
                  <a:schemeClr val="bg1"/>
                </a:solidFill>
                <a:latin typeface="+mn-ea"/>
              </a:rPr>
              <a:t> 계속 울린다</a:t>
            </a:r>
            <a:r>
              <a:rPr lang="en-US" altLang="ko-KR" b="1" dirty="0">
                <a:solidFill>
                  <a:schemeClr val="bg1"/>
                </a:solidFill>
                <a:latin typeface="+mn-ea"/>
              </a:rPr>
              <a:t>.</a:t>
            </a:r>
            <a:endParaRPr kumimoji="1" lang="en-US" altLang="ko-KR" b="1" dirty="0">
              <a:solidFill>
                <a:schemeClr val="bg1"/>
              </a:solidFill>
              <a:latin typeface="+mn-ea"/>
              <a:cs typeface="굴림" pitchFamily="50" charset="-127"/>
            </a:endParaRPr>
          </a:p>
          <a:p>
            <a:pPr marL="457200" lvl="0" indent="-457200" fontAlgn="base"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lang="en-US" altLang="ko-KR" b="1" dirty="0">
              <a:solidFill>
                <a:schemeClr val="bg1"/>
              </a:solidFill>
              <a:latin typeface="+mn-ea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b="1" dirty="0">
                <a:solidFill>
                  <a:schemeClr val="bg1"/>
                </a:solidFill>
                <a:latin typeface="+mn-ea"/>
              </a:rPr>
              <a:t>     핸드폰은 시각적으로 보이지 않는다</a:t>
            </a:r>
            <a:r>
              <a:rPr lang="en-US" altLang="ko-KR" b="1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D53F9B1-955A-7D48-92B3-5BA3543647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869" y="2343418"/>
            <a:ext cx="4805182" cy="2896626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accent2">
              <a:lumMod val="75000"/>
            </a:schemeClr>
          </a:solidFill>
          <a:ln w="88900" cap="sq">
            <a:solidFill>
              <a:schemeClr val="accent2">
                <a:lumMod val="75000"/>
              </a:schemeClr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12" name="삼각형 11">
            <a:extLst>
              <a:ext uri="{FF2B5EF4-FFF2-40B4-BE49-F238E27FC236}">
                <a16:creationId xmlns:a16="http://schemas.microsoft.com/office/drawing/2014/main" id="{4A45D302-A16B-9F4A-8B56-1FE32FB527EA}"/>
              </a:ext>
            </a:extLst>
          </p:cNvPr>
          <p:cNvSpPr/>
          <p:nvPr/>
        </p:nvSpPr>
        <p:spPr>
          <a:xfrm rot="5400000">
            <a:off x="6054952" y="2478964"/>
            <a:ext cx="259510" cy="223716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bg1"/>
              </a:solidFill>
            </a:endParaRPr>
          </a:p>
        </p:txBody>
      </p:sp>
      <p:sp>
        <p:nvSpPr>
          <p:cNvPr id="13" name="삼각형 12">
            <a:extLst>
              <a:ext uri="{FF2B5EF4-FFF2-40B4-BE49-F238E27FC236}">
                <a16:creationId xmlns:a16="http://schemas.microsoft.com/office/drawing/2014/main" id="{4EC68D3E-FE22-C448-8DB7-67AAD4D52A98}"/>
              </a:ext>
            </a:extLst>
          </p:cNvPr>
          <p:cNvSpPr/>
          <p:nvPr/>
        </p:nvSpPr>
        <p:spPr>
          <a:xfrm rot="5400000">
            <a:off x="6054952" y="3001478"/>
            <a:ext cx="259510" cy="223716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bg1"/>
              </a:solidFill>
            </a:endParaRPr>
          </a:p>
        </p:txBody>
      </p:sp>
      <p:sp>
        <p:nvSpPr>
          <p:cNvPr id="14" name="삼각형 13">
            <a:extLst>
              <a:ext uri="{FF2B5EF4-FFF2-40B4-BE49-F238E27FC236}">
                <a16:creationId xmlns:a16="http://schemas.microsoft.com/office/drawing/2014/main" id="{E8C10135-7460-1A4C-BFB5-56E048ABCD4F}"/>
              </a:ext>
            </a:extLst>
          </p:cNvPr>
          <p:cNvSpPr/>
          <p:nvPr/>
        </p:nvSpPr>
        <p:spPr>
          <a:xfrm rot="5400000">
            <a:off x="6054952" y="3550118"/>
            <a:ext cx="259510" cy="223716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bg1"/>
              </a:solidFill>
            </a:endParaRPr>
          </a:p>
        </p:txBody>
      </p:sp>
      <p:sp>
        <p:nvSpPr>
          <p:cNvPr id="15" name="삼각형 14">
            <a:extLst>
              <a:ext uri="{FF2B5EF4-FFF2-40B4-BE49-F238E27FC236}">
                <a16:creationId xmlns:a16="http://schemas.microsoft.com/office/drawing/2014/main" id="{45276A28-9BF4-7C46-B981-8FE849B6A146}"/>
              </a:ext>
            </a:extLst>
          </p:cNvPr>
          <p:cNvSpPr/>
          <p:nvPr/>
        </p:nvSpPr>
        <p:spPr>
          <a:xfrm rot="5400000">
            <a:off x="6054952" y="4088403"/>
            <a:ext cx="259510" cy="223716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bg1"/>
              </a:solidFill>
            </a:endParaRPr>
          </a:p>
        </p:txBody>
      </p:sp>
      <p:sp>
        <p:nvSpPr>
          <p:cNvPr id="16" name="삼각형 15">
            <a:extLst>
              <a:ext uri="{FF2B5EF4-FFF2-40B4-BE49-F238E27FC236}">
                <a16:creationId xmlns:a16="http://schemas.microsoft.com/office/drawing/2014/main" id="{CBBAB075-F474-574E-9D71-1A93094B14B6}"/>
              </a:ext>
            </a:extLst>
          </p:cNvPr>
          <p:cNvSpPr/>
          <p:nvPr/>
        </p:nvSpPr>
        <p:spPr>
          <a:xfrm rot="5400000">
            <a:off x="6054952" y="4626688"/>
            <a:ext cx="259510" cy="223716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8FD72FC-0163-E345-87B2-EC43A6E79B45}"/>
              </a:ext>
            </a:extLst>
          </p:cNvPr>
          <p:cNvSpPr txBox="1"/>
          <p:nvPr/>
        </p:nvSpPr>
        <p:spPr>
          <a:xfrm>
            <a:off x="7367451" y="329214"/>
            <a:ext cx="45689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u="sng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게임 소개</a:t>
            </a:r>
            <a:r>
              <a:rPr lang="ko-KR" altLang="en-US" sz="1200" dirty="0">
                <a:solidFill>
                  <a:schemeClr val="bg1"/>
                </a:solidFill>
                <a:latin typeface="+mj-ea"/>
                <a:ea typeface="+mj-ea"/>
              </a:rPr>
              <a:t>          개발 환경          본인 역할          개발 범위</a:t>
            </a:r>
          </a:p>
        </p:txBody>
      </p:sp>
    </p:spTree>
    <p:extLst>
      <p:ext uri="{BB962C8B-B14F-4D97-AF65-F5344CB8AC3E}">
        <p14:creationId xmlns:p14="http://schemas.microsoft.com/office/powerpoint/2010/main" val="21282583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1FFC31EC-9EE6-8246-B2A8-C6922E8F40B3}"/>
              </a:ext>
            </a:extLst>
          </p:cNvPr>
          <p:cNvSpPr/>
          <p:nvPr/>
        </p:nvSpPr>
        <p:spPr>
          <a:xfrm>
            <a:off x="255585" y="1966670"/>
            <a:ext cx="11680829" cy="400492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8D79B8A-6DA8-9942-82FD-EEE6D03541EE}"/>
              </a:ext>
            </a:extLst>
          </p:cNvPr>
          <p:cNvSpPr txBox="1"/>
          <p:nvPr/>
        </p:nvSpPr>
        <p:spPr>
          <a:xfrm>
            <a:off x="255585" y="229853"/>
            <a:ext cx="2321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+mj-ea"/>
                <a:ea typeface="+mj-ea"/>
              </a:rPr>
              <a:t>1.</a:t>
            </a:r>
            <a:r>
              <a:rPr lang="ko-KR" altLang="en-US" sz="1600" b="1" dirty="0">
                <a:solidFill>
                  <a:schemeClr val="bg1"/>
                </a:solidFill>
                <a:latin typeface="+mj-ea"/>
                <a:ea typeface="+mj-ea"/>
              </a:rPr>
              <a:t>개요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4473F90-6518-0249-8D24-013FBDBAFEED}"/>
              </a:ext>
            </a:extLst>
          </p:cNvPr>
          <p:cNvSpPr/>
          <p:nvPr/>
        </p:nvSpPr>
        <p:spPr>
          <a:xfrm>
            <a:off x="954199" y="1194620"/>
            <a:ext cx="15247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2400" b="1" dirty="0">
                <a:solidFill>
                  <a:schemeClr val="bg1"/>
                </a:solidFill>
              </a:rPr>
              <a:t>개발 환경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302CD191-5F4B-5D48-8FEB-99035F5FEE3E}"/>
              </a:ext>
            </a:extLst>
          </p:cNvPr>
          <p:cNvSpPr/>
          <p:nvPr/>
        </p:nvSpPr>
        <p:spPr>
          <a:xfrm>
            <a:off x="712393" y="1323870"/>
            <a:ext cx="163084" cy="163084"/>
          </a:xfrm>
          <a:prstGeom prst="ellipse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76A7803-4FA5-064A-9927-F011BE62B0F6}"/>
              </a:ext>
            </a:extLst>
          </p:cNvPr>
          <p:cNvSpPr txBox="1"/>
          <p:nvPr/>
        </p:nvSpPr>
        <p:spPr>
          <a:xfrm>
            <a:off x="41993" y="5078033"/>
            <a:ext cx="45167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400" dirty="0">
                <a:solidFill>
                  <a:schemeClr val="bg1"/>
                </a:solidFill>
              </a:rPr>
              <a:t>Unity 2019.2.9f1 Personal</a:t>
            </a:r>
            <a:endParaRPr kumimoji="1" lang="ko-KR" altLang="en-US" sz="2400" dirty="0">
              <a:solidFill>
                <a:schemeClr val="bg1"/>
              </a:solidFill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5A065280-5CEE-B04A-9A92-23ABF2D69F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124" y="2350192"/>
            <a:ext cx="3554447" cy="2033934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1DB3710-1A30-AB4C-887A-58C0B1B337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4429" y="2350192"/>
            <a:ext cx="3547733" cy="2033934"/>
          </a:xfrm>
          <a:prstGeom prst="rect">
            <a:avLst/>
          </a:prstGeom>
        </p:spPr>
      </p:pic>
      <p:pic>
        <p:nvPicPr>
          <p:cNvPr id="7" name="그림 6" descr="그리기, 꽃이(가) 표시된 사진&#10;&#10;자동 생성된 설명">
            <a:extLst>
              <a:ext uri="{FF2B5EF4-FFF2-40B4-BE49-F238E27FC236}">
                <a16:creationId xmlns:a16="http://schemas.microsoft.com/office/drawing/2014/main" id="{EC6C522D-7AB8-FF4D-877B-AE5689D2AE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776" y="2334071"/>
            <a:ext cx="3554448" cy="205005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FABDEE0-EB85-C84F-8BEE-724CC9DC5990}"/>
              </a:ext>
            </a:extLst>
          </p:cNvPr>
          <p:cNvSpPr txBox="1"/>
          <p:nvPr/>
        </p:nvSpPr>
        <p:spPr>
          <a:xfrm>
            <a:off x="3835967" y="5078033"/>
            <a:ext cx="45167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400" dirty="0">
                <a:solidFill>
                  <a:schemeClr val="bg1"/>
                </a:solidFill>
              </a:rPr>
              <a:t>Visual Studio 2019 </a:t>
            </a:r>
            <a:endParaRPr kumimoji="1"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B68A953-F8ED-1740-B330-A60735CD631B}"/>
              </a:ext>
            </a:extLst>
          </p:cNvPr>
          <p:cNvSpPr txBox="1"/>
          <p:nvPr/>
        </p:nvSpPr>
        <p:spPr>
          <a:xfrm>
            <a:off x="7629941" y="5078033"/>
            <a:ext cx="45167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400" dirty="0">
                <a:solidFill>
                  <a:schemeClr val="bg1"/>
                </a:solidFill>
              </a:rPr>
              <a:t>3ds Max 2020</a:t>
            </a:r>
            <a:endParaRPr kumimoji="1"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60A5BA5-701F-8945-BA4A-71D538B3E70D}"/>
              </a:ext>
            </a:extLst>
          </p:cNvPr>
          <p:cNvSpPr txBox="1"/>
          <p:nvPr/>
        </p:nvSpPr>
        <p:spPr>
          <a:xfrm>
            <a:off x="7367451" y="329214"/>
            <a:ext cx="45689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+mj-ea"/>
                <a:ea typeface="+mj-ea"/>
              </a:rPr>
              <a:t>게임 소개          </a:t>
            </a:r>
            <a:r>
              <a:rPr lang="ko-KR" altLang="en-US" sz="1200" b="1" u="sng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개발 환경</a:t>
            </a:r>
            <a:r>
              <a:rPr lang="ko-KR" altLang="en-US" sz="1200" dirty="0">
                <a:solidFill>
                  <a:schemeClr val="bg1"/>
                </a:solidFill>
                <a:latin typeface="+mj-ea"/>
                <a:ea typeface="+mj-ea"/>
              </a:rPr>
              <a:t>          본인 역할          개발 범위</a:t>
            </a:r>
          </a:p>
        </p:txBody>
      </p:sp>
    </p:spTree>
    <p:extLst>
      <p:ext uri="{BB962C8B-B14F-4D97-AF65-F5344CB8AC3E}">
        <p14:creationId xmlns:p14="http://schemas.microsoft.com/office/powerpoint/2010/main" val="21249347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08D79B8A-6DA8-9942-82FD-EEE6D03541EE}"/>
              </a:ext>
            </a:extLst>
          </p:cNvPr>
          <p:cNvSpPr txBox="1"/>
          <p:nvPr/>
        </p:nvSpPr>
        <p:spPr>
          <a:xfrm>
            <a:off x="255585" y="229853"/>
            <a:ext cx="2321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+mj-ea"/>
                <a:ea typeface="+mj-ea"/>
              </a:rPr>
              <a:t>1.</a:t>
            </a:r>
            <a:r>
              <a:rPr lang="ko-KR" altLang="en-US" sz="1600" b="1" dirty="0">
                <a:solidFill>
                  <a:schemeClr val="bg1"/>
                </a:solidFill>
                <a:latin typeface="+mj-ea"/>
                <a:ea typeface="+mj-ea"/>
              </a:rPr>
              <a:t>개요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4473F90-6518-0249-8D24-013FBDBAFEED}"/>
              </a:ext>
            </a:extLst>
          </p:cNvPr>
          <p:cNvSpPr/>
          <p:nvPr/>
        </p:nvSpPr>
        <p:spPr>
          <a:xfrm>
            <a:off x="954199" y="1194620"/>
            <a:ext cx="14847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2400" b="1" dirty="0">
                <a:solidFill>
                  <a:schemeClr val="bg1"/>
                </a:solidFill>
              </a:rPr>
              <a:t>본인 역할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302CD191-5F4B-5D48-8FEB-99035F5FEE3E}"/>
              </a:ext>
            </a:extLst>
          </p:cNvPr>
          <p:cNvSpPr/>
          <p:nvPr/>
        </p:nvSpPr>
        <p:spPr>
          <a:xfrm>
            <a:off x="712393" y="1323870"/>
            <a:ext cx="163084" cy="163084"/>
          </a:xfrm>
          <a:prstGeom prst="ellipse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DFACBD74-045B-3248-B2E3-12A42C3391D6}"/>
              </a:ext>
            </a:extLst>
          </p:cNvPr>
          <p:cNvGrpSpPr/>
          <p:nvPr/>
        </p:nvGrpSpPr>
        <p:grpSpPr>
          <a:xfrm>
            <a:off x="3081940" y="2187438"/>
            <a:ext cx="6028119" cy="3426112"/>
            <a:chOff x="4932639" y="3401799"/>
            <a:chExt cx="2392643" cy="1160676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0CF263B0-518E-7049-B15C-0002AC3C2B78}"/>
                </a:ext>
              </a:extLst>
            </p:cNvPr>
            <p:cNvSpPr/>
            <p:nvPr/>
          </p:nvSpPr>
          <p:spPr>
            <a:xfrm>
              <a:off x="4935713" y="3401799"/>
              <a:ext cx="2389569" cy="1160676"/>
            </a:xfrm>
            <a:prstGeom prst="rect">
              <a:avLst/>
            </a:prstGeom>
            <a:grpFill/>
            <a:ln>
              <a:noFill/>
            </a:ln>
            <a:effectLst>
              <a:outerShdw dist="127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직사각형 2">
              <a:extLst>
                <a:ext uri="{FF2B5EF4-FFF2-40B4-BE49-F238E27FC236}">
                  <a16:creationId xmlns:a16="http://schemas.microsoft.com/office/drawing/2014/main" id="{4319824C-B052-D040-8D04-7F01C2516D8E}"/>
                </a:ext>
              </a:extLst>
            </p:cNvPr>
            <p:cNvSpPr/>
            <p:nvPr/>
          </p:nvSpPr>
          <p:spPr>
            <a:xfrm>
              <a:off x="4932639" y="3402250"/>
              <a:ext cx="167845" cy="167845"/>
            </a:xfrm>
            <a:custGeom>
              <a:avLst/>
              <a:gdLst>
                <a:gd name="connsiteX0" fmla="*/ 0 w 227629"/>
                <a:gd name="connsiteY0" fmla="*/ 0 h 227629"/>
                <a:gd name="connsiteX1" fmla="*/ 227629 w 227629"/>
                <a:gd name="connsiteY1" fmla="*/ 0 h 227629"/>
                <a:gd name="connsiteX2" fmla="*/ 227629 w 227629"/>
                <a:gd name="connsiteY2" fmla="*/ 227629 h 227629"/>
                <a:gd name="connsiteX3" fmla="*/ 0 w 227629"/>
                <a:gd name="connsiteY3" fmla="*/ 227629 h 227629"/>
                <a:gd name="connsiteX4" fmla="*/ 0 w 227629"/>
                <a:gd name="connsiteY4" fmla="*/ 0 h 227629"/>
                <a:gd name="connsiteX0" fmla="*/ 0 w 227629"/>
                <a:gd name="connsiteY0" fmla="*/ 0 h 227629"/>
                <a:gd name="connsiteX1" fmla="*/ 227629 w 227629"/>
                <a:gd name="connsiteY1" fmla="*/ 0 h 227629"/>
                <a:gd name="connsiteX2" fmla="*/ 0 w 227629"/>
                <a:gd name="connsiteY2" fmla="*/ 227629 h 227629"/>
                <a:gd name="connsiteX3" fmla="*/ 0 w 227629"/>
                <a:gd name="connsiteY3" fmla="*/ 0 h 227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7629" h="227629">
                  <a:moveTo>
                    <a:pt x="0" y="0"/>
                  </a:moveTo>
                  <a:lnTo>
                    <a:pt x="227629" y="0"/>
                  </a:lnTo>
                  <a:lnTo>
                    <a:pt x="0" y="2276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C00000"/>
                </a:solidFill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A4979732-A75F-9849-B71D-2D4F8A7FC47D}"/>
              </a:ext>
            </a:extLst>
          </p:cNvPr>
          <p:cNvSpPr txBox="1"/>
          <p:nvPr/>
        </p:nvSpPr>
        <p:spPr>
          <a:xfrm>
            <a:off x="2799294" y="2503908"/>
            <a:ext cx="6593411" cy="326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>
                <a:solidFill>
                  <a:schemeClr val="bg1"/>
                </a:solidFill>
                <a:latin typeface="+mj-ea"/>
                <a:ea typeface="+mj-ea"/>
              </a:rPr>
              <a:t>정원석</a:t>
            </a:r>
            <a:endParaRPr lang="en-US" altLang="ko-KR" sz="1600" b="1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endParaRPr lang="en-US" altLang="ko-KR" sz="1200" dirty="0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+mn-ea"/>
              </a:rPr>
              <a:t>모델링 적용</a:t>
            </a:r>
            <a:endParaRPr lang="en-US" altLang="ko-KR" sz="2400" dirty="0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+mj-ea"/>
              </a:rPr>
              <a:t>프로그램 기획 참여</a:t>
            </a:r>
            <a:endParaRPr lang="en-US" altLang="ko-KR" sz="24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+mj-ea"/>
                <a:ea typeface="+mj-ea"/>
              </a:rPr>
              <a:t>프로그램 개발 총괄</a:t>
            </a:r>
            <a:endParaRPr lang="en-US" altLang="ko-KR" sz="2400" dirty="0">
              <a:solidFill>
                <a:schemeClr val="bg1"/>
              </a:solidFill>
              <a:latin typeface="+mj-ea"/>
              <a:ea typeface="+mj-ea"/>
            </a:endParaRPr>
          </a:p>
          <a:p>
            <a:r>
              <a:rPr lang="ko-KR" altLang="en-US" sz="2000" dirty="0">
                <a:solidFill>
                  <a:schemeClr val="bg1"/>
                </a:solidFill>
              </a:rPr>
              <a:t>                                          </a:t>
            </a:r>
            <a:r>
              <a:rPr lang="en-US" altLang="ko-KR" sz="2000" dirty="0">
                <a:solidFill>
                  <a:schemeClr val="bg1"/>
                </a:solidFill>
              </a:rPr>
              <a:t>-</a:t>
            </a:r>
            <a:r>
              <a:rPr lang="ko-KR" altLang="en-US" sz="2000" dirty="0">
                <a:solidFill>
                  <a:schemeClr val="bg1"/>
                </a:solidFill>
              </a:rPr>
              <a:t> </a:t>
            </a:r>
            <a:r>
              <a:rPr lang="en-US" altLang="ko-KR" sz="2000" dirty="0">
                <a:solidFill>
                  <a:schemeClr val="bg1"/>
                </a:solidFill>
              </a:rPr>
              <a:t>Intro </a:t>
            </a:r>
            <a:r>
              <a:rPr lang="ko-KR" altLang="en-US" sz="2000" dirty="0">
                <a:solidFill>
                  <a:schemeClr val="bg1"/>
                </a:solidFill>
              </a:rPr>
              <a:t>씬 개발</a:t>
            </a:r>
            <a:endParaRPr lang="en-US" altLang="ko-KR" sz="2000" dirty="0">
              <a:solidFill>
                <a:schemeClr val="bg1"/>
              </a:solidFill>
            </a:endParaRPr>
          </a:p>
          <a:p>
            <a:r>
              <a:rPr lang="ko-KR" altLang="en-US" sz="2000" dirty="0">
                <a:solidFill>
                  <a:schemeClr val="bg1"/>
                </a:solidFill>
              </a:rPr>
              <a:t>                                          </a:t>
            </a:r>
            <a:r>
              <a:rPr lang="en-US" altLang="ko-KR" sz="2000" dirty="0">
                <a:solidFill>
                  <a:schemeClr val="bg1"/>
                </a:solidFill>
              </a:rPr>
              <a:t>-</a:t>
            </a:r>
            <a:r>
              <a:rPr lang="ko-KR" altLang="en-US" sz="2000" dirty="0">
                <a:solidFill>
                  <a:schemeClr val="bg1"/>
                </a:solidFill>
              </a:rPr>
              <a:t> </a:t>
            </a:r>
            <a:r>
              <a:rPr lang="en-US" altLang="ko-KR" sz="2000" dirty="0">
                <a:solidFill>
                  <a:schemeClr val="bg1"/>
                </a:solidFill>
              </a:rPr>
              <a:t>Dialog </a:t>
            </a:r>
            <a:r>
              <a:rPr lang="ko-KR" altLang="en-US" sz="2000" dirty="0">
                <a:solidFill>
                  <a:schemeClr val="bg1"/>
                </a:solidFill>
              </a:rPr>
              <a:t>씬 개발</a:t>
            </a:r>
            <a:endParaRPr lang="en-US" altLang="ko-KR" sz="2000" dirty="0">
              <a:solidFill>
                <a:schemeClr val="bg1"/>
              </a:solidFill>
            </a:endParaRPr>
          </a:p>
          <a:p>
            <a:r>
              <a:rPr lang="ko-KR" altLang="en-US" sz="2000" dirty="0">
                <a:solidFill>
                  <a:schemeClr val="bg1"/>
                </a:solidFill>
              </a:rPr>
              <a:t>                                          </a:t>
            </a:r>
            <a:r>
              <a:rPr lang="en-US" altLang="ko-KR" sz="2000" dirty="0">
                <a:solidFill>
                  <a:schemeClr val="bg1"/>
                </a:solidFill>
              </a:rPr>
              <a:t>-</a:t>
            </a:r>
            <a:r>
              <a:rPr lang="ko-KR" altLang="en-US" sz="2000" dirty="0">
                <a:solidFill>
                  <a:schemeClr val="bg1"/>
                </a:solidFill>
              </a:rPr>
              <a:t> </a:t>
            </a:r>
            <a:r>
              <a:rPr lang="en-US" altLang="ko-KR" sz="2000" dirty="0">
                <a:solidFill>
                  <a:schemeClr val="bg1"/>
                </a:solidFill>
              </a:rPr>
              <a:t>Game </a:t>
            </a:r>
            <a:r>
              <a:rPr lang="ko-KR" altLang="en-US" sz="2000" dirty="0">
                <a:solidFill>
                  <a:schemeClr val="bg1"/>
                </a:solidFill>
              </a:rPr>
              <a:t>씬 개발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algn="ctr"/>
            <a:endParaRPr lang="en-US" altLang="ko-KR" sz="2400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1271CAC-1EAF-0B42-B256-532823106940}"/>
              </a:ext>
            </a:extLst>
          </p:cNvPr>
          <p:cNvSpPr txBox="1"/>
          <p:nvPr/>
        </p:nvSpPr>
        <p:spPr>
          <a:xfrm>
            <a:off x="7367451" y="329214"/>
            <a:ext cx="45689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+mj-ea"/>
                <a:ea typeface="+mj-ea"/>
              </a:rPr>
              <a:t>게임 소개          개발 환경          </a:t>
            </a:r>
            <a:r>
              <a:rPr lang="ko-KR" altLang="en-US" sz="1200" b="1" u="sng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본인 역할</a:t>
            </a:r>
            <a:r>
              <a:rPr lang="ko-KR" altLang="en-US" sz="1200" dirty="0">
                <a:solidFill>
                  <a:schemeClr val="bg1"/>
                </a:solidFill>
                <a:latin typeface="+mj-ea"/>
                <a:ea typeface="+mj-ea"/>
              </a:rPr>
              <a:t>          개발 범위</a:t>
            </a:r>
          </a:p>
        </p:txBody>
      </p:sp>
    </p:spTree>
    <p:extLst>
      <p:ext uri="{BB962C8B-B14F-4D97-AF65-F5344CB8AC3E}">
        <p14:creationId xmlns:p14="http://schemas.microsoft.com/office/powerpoint/2010/main" val="8522134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/>
          <p:cNvSpPr/>
          <p:nvPr/>
        </p:nvSpPr>
        <p:spPr>
          <a:xfrm>
            <a:off x="954199" y="764992"/>
            <a:ext cx="23166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2400" b="1" dirty="0">
                <a:solidFill>
                  <a:schemeClr val="bg1"/>
                </a:solidFill>
              </a:rPr>
              <a:t>개발 범위</a:t>
            </a:r>
            <a:r>
              <a:rPr lang="en-US" altLang="ko-KR" sz="2400" b="1" dirty="0">
                <a:solidFill>
                  <a:schemeClr val="bg1"/>
                </a:solidFill>
              </a:rPr>
              <a:t> </a:t>
            </a:r>
            <a:r>
              <a:rPr lang="en-US" altLang="ko-KR" sz="2000" b="1" dirty="0">
                <a:solidFill>
                  <a:schemeClr val="bg1"/>
                </a:solidFill>
              </a:rPr>
              <a:t>- Scene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712393" y="894242"/>
            <a:ext cx="163084" cy="163084"/>
          </a:xfrm>
          <a:prstGeom prst="ellipse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8D79B8A-6DA8-9942-82FD-EEE6D03541EE}"/>
              </a:ext>
            </a:extLst>
          </p:cNvPr>
          <p:cNvSpPr txBox="1"/>
          <p:nvPr/>
        </p:nvSpPr>
        <p:spPr>
          <a:xfrm>
            <a:off x="255585" y="229853"/>
            <a:ext cx="2321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+mj-ea"/>
                <a:ea typeface="+mj-ea"/>
              </a:rPr>
              <a:t>1.</a:t>
            </a:r>
            <a:r>
              <a:rPr lang="ko-KR" altLang="en-US" sz="1600" b="1" dirty="0">
                <a:solidFill>
                  <a:schemeClr val="bg1"/>
                </a:solidFill>
                <a:latin typeface="+mj-ea"/>
                <a:ea typeface="+mj-ea"/>
              </a:rPr>
              <a:t>개요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BC29AA0-E13B-664A-A1CC-904E5ED22A56}"/>
              </a:ext>
            </a:extLst>
          </p:cNvPr>
          <p:cNvSpPr/>
          <p:nvPr/>
        </p:nvSpPr>
        <p:spPr>
          <a:xfrm>
            <a:off x="319381" y="1837664"/>
            <a:ext cx="11553238" cy="400852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2800" b="1" dirty="0">
                <a:solidFill>
                  <a:schemeClr val="bg1"/>
                </a:solidFill>
                <a:latin typeface="+mn-ea"/>
                <a:cs typeface="굴림" pitchFamily="50" charset="-127"/>
              </a:rPr>
              <a:t>Intro:</a:t>
            </a:r>
            <a:r>
              <a:rPr kumimoji="1" lang="ko-KR" altLang="en-US" sz="2800" b="1" dirty="0">
                <a:solidFill>
                  <a:schemeClr val="bg1"/>
                </a:solidFill>
                <a:latin typeface="+mn-ea"/>
                <a:cs typeface="굴림" pitchFamily="50" charset="-127"/>
              </a:rPr>
              <a:t> </a:t>
            </a:r>
            <a:endParaRPr kumimoji="1" lang="en-US" altLang="ko-KR" sz="2800" b="1" dirty="0">
              <a:solidFill>
                <a:schemeClr val="bg1"/>
              </a:solidFill>
              <a:latin typeface="+mn-ea"/>
              <a:cs typeface="굴림" pitchFamily="50" charset="-127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2000" b="1" dirty="0">
                <a:solidFill>
                  <a:schemeClr val="bg1"/>
                </a:solidFill>
                <a:latin typeface="+mn-ea"/>
                <a:cs typeface="굴림" pitchFamily="50" charset="-127"/>
              </a:rPr>
              <a:t>-</a:t>
            </a:r>
            <a:r>
              <a:rPr kumimoji="1" lang="ko-KR" altLang="en-US" sz="2000" b="1" dirty="0">
                <a:solidFill>
                  <a:schemeClr val="bg1"/>
                </a:solidFill>
                <a:latin typeface="+mn-ea"/>
                <a:cs typeface="굴림" pitchFamily="50" charset="-127"/>
              </a:rPr>
              <a:t> 게임 정보</a:t>
            </a:r>
            <a:r>
              <a:rPr kumimoji="1" lang="en-US" altLang="ko-KR" sz="2000" b="1" dirty="0">
                <a:solidFill>
                  <a:schemeClr val="bg1"/>
                </a:solidFill>
                <a:latin typeface="+mn-ea"/>
                <a:cs typeface="굴림" pitchFamily="50" charset="-127"/>
              </a:rPr>
              <a:t>,</a:t>
            </a:r>
            <a:r>
              <a:rPr kumimoji="1" lang="ko-KR" altLang="en-US" sz="2000" b="1" dirty="0">
                <a:solidFill>
                  <a:schemeClr val="bg1"/>
                </a:solidFill>
                <a:latin typeface="+mn-ea"/>
                <a:cs typeface="굴림" pitchFamily="50" charset="-127"/>
              </a:rPr>
              <a:t> 시작</a:t>
            </a:r>
            <a:r>
              <a:rPr kumimoji="1" lang="en-US" altLang="ko-KR" sz="2000" b="1" dirty="0">
                <a:solidFill>
                  <a:schemeClr val="bg1"/>
                </a:solidFill>
                <a:latin typeface="+mn-ea"/>
                <a:cs typeface="굴림" pitchFamily="50" charset="-127"/>
              </a:rPr>
              <a:t>,</a:t>
            </a:r>
            <a:r>
              <a:rPr kumimoji="1" lang="ko-KR" altLang="en-US" sz="2000" b="1" dirty="0">
                <a:solidFill>
                  <a:schemeClr val="bg1"/>
                </a:solidFill>
                <a:latin typeface="+mn-ea"/>
                <a:cs typeface="굴림" pitchFamily="50" charset="-127"/>
              </a:rPr>
              <a:t> 종료 기능을 포함하여 </a:t>
            </a:r>
            <a:r>
              <a:rPr kumimoji="1" lang="ko-KR" altLang="en-US" sz="2000" b="1" dirty="0" err="1">
                <a:solidFill>
                  <a:schemeClr val="bg1"/>
                </a:solidFill>
                <a:latin typeface="+mn-ea"/>
                <a:cs typeface="굴림" pitchFamily="50" charset="-127"/>
              </a:rPr>
              <a:t>씬을</a:t>
            </a:r>
            <a:r>
              <a:rPr kumimoji="1" lang="ko-KR" altLang="en-US" sz="2000" b="1" dirty="0">
                <a:solidFill>
                  <a:schemeClr val="bg1"/>
                </a:solidFill>
                <a:latin typeface="+mn-ea"/>
                <a:cs typeface="굴림" pitchFamily="50" charset="-127"/>
              </a:rPr>
              <a:t> 구성한다</a:t>
            </a:r>
            <a:r>
              <a:rPr kumimoji="1" lang="en-US" altLang="ko-KR" sz="2000" b="1" dirty="0">
                <a:solidFill>
                  <a:schemeClr val="bg1"/>
                </a:solidFill>
                <a:latin typeface="+mn-ea"/>
                <a:cs typeface="굴림" pitchFamily="50" charset="-127"/>
              </a:rPr>
              <a:t>.</a:t>
            </a:r>
            <a:r>
              <a:rPr kumimoji="1" lang="ko-KR" altLang="en-US" sz="2000" b="1" dirty="0">
                <a:solidFill>
                  <a:schemeClr val="bg1"/>
                </a:solidFill>
                <a:latin typeface="+mn-ea"/>
                <a:cs typeface="굴림" pitchFamily="50" charset="-127"/>
              </a:rPr>
              <a:t> </a:t>
            </a:r>
            <a:endParaRPr kumimoji="1" lang="en-US" altLang="ko-KR" sz="2000" b="1" dirty="0">
              <a:solidFill>
                <a:schemeClr val="bg1"/>
              </a:solidFill>
              <a:latin typeface="+mn-ea"/>
              <a:cs typeface="굴림" pitchFamily="50" charset="-127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endParaRPr lang="en-US" altLang="ko-KR" sz="2800" b="1" dirty="0">
              <a:solidFill>
                <a:schemeClr val="bg1"/>
              </a:solidFill>
              <a:latin typeface="+mn-ea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2800" b="1" dirty="0">
                <a:solidFill>
                  <a:schemeClr val="bg1"/>
                </a:solidFill>
                <a:latin typeface="+mn-ea"/>
              </a:rPr>
              <a:t>Dialog</a:t>
            </a:r>
            <a:r>
              <a:rPr lang="ko-KR" altLang="en-US" sz="2800" b="1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2800" b="1" dirty="0">
                <a:solidFill>
                  <a:schemeClr val="bg1"/>
                </a:solidFill>
                <a:latin typeface="+mn-ea"/>
              </a:rPr>
              <a:t>:</a:t>
            </a:r>
            <a:r>
              <a:rPr lang="ko-KR" altLang="en-US" sz="2800" b="1" dirty="0">
                <a:solidFill>
                  <a:schemeClr val="bg1"/>
                </a:solidFill>
                <a:latin typeface="+mn-ea"/>
              </a:rPr>
              <a:t> </a:t>
            </a:r>
            <a:endParaRPr lang="en-US" altLang="ko-KR" sz="2800" b="1" dirty="0">
              <a:solidFill>
                <a:schemeClr val="bg1"/>
              </a:solidFill>
              <a:latin typeface="+mn-ea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2000" b="1" dirty="0">
                <a:solidFill>
                  <a:schemeClr val="bg1"/>
                </a:solidFill>
                <a:latin typeface="+mn-ea"/>
              </a:rPr>
              <a:t>-</a:t>
            </a:r>
            <a:r>
              <a:rPr kumimoji="1" lang="ko-KR" altLang="en-US" sz="2000" b="1" dirty="0">
                <a:solidFill>
                  <a:schemeClr val="bg1"/>
                </a:solidFill>
                <a:latin typeface="+mn-ea"/>
              </a:rPr>
              <a:t> 사용자에게 대화 및 </a:t>
            </a:r>
            <a:r>
              <a:rPr kumimoji="1" lang="en-US" altLang="ko-KR" sz="2000" b="1" dirty="0">
                <a:solidFill>
                  <a:schemeClr val="bg1"/>
                </a:solidFill>
                <a:latin typeface="+mn-ea"/>
              </a:rPr>
              <a:t>Animation </a:t>
            </a:r>
            <a:r>
              <a:rPr kumimoji="1" lang="ko-KR" altLang="en-US" sz="2000" b="1" dirty="0">
                <a:solidFill>
                  <a:schemeClr val="bg1"/>
                </a:solidFill>
                <a:latin typeface="+mn-ea"/>
              </a:rPr>
              <a:t>기능을 통해 게임 컨셉에 대한 정보를 제공한다</a:t>
            </a:r>
            <a:r>
              <a:rPr kumimoji="1" lang="en-US" altLang="ko-KR" sz="2000" b="1" dirty="0">
                <a:solidFill>
                  <a:schemeClr val="bg1"/>
                </a:solidFill>
                <a:latin typeface="+mn-ea"/>
              </a:rPr>
              <a:t>.</a:t>
            </a:r>
            <a:endParaRPr lang="en-US" altLang="ko-KR" sz="3600" b="1" dirty="0">
              <a:solidFill>
                <a:schemeClr val="bg1"/>
              </a:solidFill>
              <a:latin typeface="+mn-ea"/>
            </a:endParaRPr>
          </a:p>
          <a:p>
            <a:pPr marL="457200" lvl="0" indent="-457200" fontAlgn="base"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lang="en-US" altLang="ko-KR" sz="2800" b="1" dirty="0">
              <a:solidFill>
                <a:schemeClr val="bg1"/>
              </a:solidFill>
              <a:latin typeface="+mn-ea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2800" b="1" dirty="0">
                <a:solidFill>
                  <a:schemeClr val="bg1"/>
                </a:solidFill>
                <a:latin typeface="+mn-ea"/>
              </a:rPr>
              <a:t>Game:</a:t>
            </a:r>
            <a:r>
              <a:rPr lang="ko-KR" altLang="en-US" sz="2800" b="1" dirty="0">
                <a:solidFill>
                  <a:schemeClr val="bg1"/>
                </a:solidFill>
                <a:latin typeface="+mn-ea"/>
              </a:rPr>
              <a:t> </a:t>
            </a:r>
            <a:endParaRPr lang="en-US" altLang="ko-KR" sz="2800" b="1" dirty="0">
              <a:solidFill>
                <a:schemeClr val="bg1"/>
              </a:solidFill>
              <a:latin typeface="+mn-ea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2000" b="1" dirty="0">
                <a:solidFill>
                  <a:schemeClr val="bg1"/>
                </a:solidFill>
                <a:latin typeface="+mn-ea"/>
                <a:cs typeface="굴림" pitchFamily="50" charset="-127"/>
              </a:rPr>
              <a:t>-</a:t>
            </a:r>
            <a:r>
              <a:rPr kumimoji="1" lang="ko-KR" altLang="en-US" sz="2000" b="1" dirty="0">
                <a:solidFill>
                  <a:schemeClr val="bg1"/>
                </a:solidFill>
                <a:latin typeface="+mn-ea"/>
                <a:cs typeface="굴림" pitchFamily="50" charset="-127"/>
              </a:rPr>
              <a:t> </a:t>
            </a:r>
            <a:r>
              <a:rPr kumimoji="1" lang="en-US" altLang="ko-KR" sz="2000" b="1" dirty="0">
                <a:solidFill>
                  <a:schemeClr val="bg1"/>
                </a:solidFill>
                <a:latin typeface="+mn-ea"/>
                <a:cs typeface="굴림" pitchFamily="50" charset="-127"/>
              </a:rPr>
              <a:t>Sound, Interactable, Non-Interactable </a:t>
            </a:r>
            <a:r>
              <a:rPr kumimoji="1" lang="ko-KR" altLang="en-US" sz="2000" b="1" dirty="0">
                <a:solidFill>
                  <a:schemeClr val="bg1"/>
                </a:solidFill>
                <a:latin typeface="+mn-ea"/>
                <a:cs typeface="굴림" pitchFamily="50" charset="-127"/>
              </a:rPr>
              <a:t>오브젝트를 이용해 사운드 플레이 기반 어드벤처 게임을</a:t>
            </a:r>
            <a:endParaRPr kumimoji="1" lang="en-US" altLang="ko-KR" sz="2000" b="1" dirty="0">
              <a:solidFill>
                <a:schemeClr val="bg1"/>
              </a:solidFill>
              <a:latin typeface="+mn-ea"/>
              <a:cs typeface="굴림" pitchFamily="50" charset="-127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2000" b="1" dirty="0">
                <a:solidFill>
                  <a:schemeClr val="bg1"/>
                </a:solidFill>
                <a:latin typeface="+mn-ea"/>
                <a:cs typeface="굴림" pitchFamily="50" charset="-127"/>
              </a:rPr>
              <a:t>  제작한다</a:t>
            </a:r>
            <a:r>
              <a:rPr kumimoji="1" lang="en-US" altLang="ko-KR" sz="2000" b="1" dirty="0">
                <a:solidFill>
                  <a:schemeClr val="bg1"/>
                </a:solidFill>
                <a:latin typeface="+mn-ea"/>
                <a:cs typeface="굴림" pitchFamily="50" charset="-127"/>
              </a:rPr>
              <a:t>.</a:t>
            </a:r>
            <a:r>
              <a:rPr kumimoji="1" lang="ko-KR" altLang="en-US" sz="2000" b="1" dirty="0">
                <a:solidFill>
                  <a:schemeClr val="bg1"/>
                </a:solidFill>
                <a:latin typeface="+mn-ea"/>
                <a:cs typeface="굴림" pitchFamily="50" charset="-127"/>
              </a:rPr>
              <a:t>  </a:t>
            </a:r>
            <a:endParaRPr kumimoji="1" lang="en-US" altLang="ko-KR" sz="2000" b="1" dirty="0">
              <a:solidFill>
                <a:schemeClr val="bg1"/>
              </a:solidFill>
              <a:latin typeface="+mn-ea"/>
              <a:cs typeface="굴림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BE957C-92D0-094E-BAD4-A73885BCE4DC}"/>
              </a:ext>
            </a:extLst>
          </p:cNvPr>
          <p:cNvSpPr txBox="1"/>
          <p:nvPr/>
        </p:nvSpPr>
        <p:spPr>
          <a:xfrm>
            <a:off x="7367451" y="329214"/>
            <a:ext cx="45689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+mj-ea"/>
                <a:ea typeface="+mj-ea"/>
              </a:rPr>
              <a:t>게임 소개          개발 환경          본인 역할          </a:t>
            </a:r>
            <a:r>
              <a:rPr lang="ko-KR" altLang="en-US" sz="1200" b="1" u="sng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개발 범위</a:t>
            </a:r>
          </a:p>
        </p:txBody>
      </p:sp>
    </p:spTree>
    <p:extLst>
      <p:ext uri="{BB962C8B-B14F-4D97-AF65-F5344CB8AC3E}">
        <p14:creationId xmlns:p14="http://schemas.microsoft.com/office/powerpoint/2010/main" val="40039946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417</TotalTime>
  <Words>1244</Words>
  <Application>Microsoft Macintosh PowerPoint</Application>
  <PresentationFormat>와이드스크린</PresentationFormat>
  <Paragraphs>349</Paragraphs>
  <Slides>28</Slides>
  <Notes>27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4" baseType="lpstr">
      <vt:lpstr>맑은 고딕</vt:lpstr>
      <vt:lpstr>Noto Sans CJK KR Bold</vt:lpstr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정원석</dc:creator>
  <cp:lastModifiedBy>정원석</cp:lastModifiedBy>
  <cp:revision>50</cp:revision>
  <dcterms:created xsi:type="dcterms:W3CDTF">2020-02-10T13:42:10Z</dcterms:created>
  <dcterms:modified xsi:type="dcterms:W3CDTF">2020-02-16T12:48:06Z</dcterms:modified>
</cp:coreProperties>
</file>